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handoutMasterIdLst>
    <p:handoutMasterId r:id="rId42"/>
  </p:handoutMasterIdLst>
  <p:sldIdLst>
    <p:sldId id="256" r:id="rId2"/>
    <p:sldId id="257" r:id="rId3"/>
    <p:sldId id="258" r:id="rId4"/>
    <p:sldId id="259" r:id="rId5"/>
    <p:sldId id="317" r:id="rId6"/>
    <p:sldId id="318" r:id="rId7"/>
    <p:sldId id="319" r:id="rId8"/>
    <p:sldId id="320" r:id="rId9"/>
    <p:sldId id="321" r:id="rId10"/>
    <p:sldId id="323" r:id="rId11"/>
    <p:sldId id="322" r:id="rId12"/>
    <p:sldId id="324" r:id="rId13"/>
    <p:sldId id="325" r:id="rId14"/>
    <p:sldId id="326" r:id="rId15"/>
    <p:sldId id="260" r:id="rId16"/>
    <p:sldId id="261" r:id="rId17"/>
    <p:sldId id="292" r:id="rId18"/>
    <p:sldId id="293" r:id="rId19"/>
    <p:sldId id="295" r:id="rId20"/>
    <p:sldId id="296" r:id="rId21"/>
    <p:sldId id="297" r:id="rId22"/>
    <p:sldId id="298" r:id="rId23"/>
    <p:sldId id="299" r:id="rId24"/>
    <p:sldId id="300"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316" r:id="rId40"/>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43" autoAdjust="0"/>
  </p:normalViewPr>
  <p:slideViewPr>
    <p:cSldViewPr>
      <p:cViewPr>
        <p:scale>
          <a:sx n="80" d="100"/>
          <a:sy n="80" d="100"/>
        </p:scale>
        <p:origin x="-1272"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A167E21C-5023-4FEA-9E3A-D93A22BA5237}" type="datetimeFigureOut">
              <a:rPr lang="en-GB" smtClean="0"/>
              <a:pPr/>
              <a:t>16/09/2014</a:t>
            </a:fld>
            <a:endParaRPr lang="en-GB"/>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F2006333-E012-4B61-9949-DF1689AE3846}" type="slidenum">
              <a:rPr lang="en-GB" smtClean="0"/>
              <a:pPr/>
              <a:t>‹#›</a:t>
            </a:fld>
            <a:endParaRPr lang="en-GB"/>
          </a:p>
        </p:txBody>
      </p:sp>
    </p:spTree>
    <p:extLst>
      <p:ext uri="{BB962C8B-B14F-4D97-AF65-F5344CB8AC3E}">
        <p14:creationId xmlns:p14="http://schemas.microsoft.com/office/powerpoint/2010/main" val="2915466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GB"/>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vl1pPr>
          </a:lstStyle>
          <a:p>
            <a:fld id="{A00FA0C3-7FFB-4775-AFF2-920F7EEB5C92}" type="datetimeFigureOut">
              <a:rPr lang="en-GB" smtClean="0"/>
              <a:pPr/>
              <a:t>16/09/2014</a:t>
            </a:fld>
            <a:endParaRPr lang="en-GB"/>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GB"/>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vl1pPr>
          </a:lstStyle>
          <a:p>
            <a:endParaRPr lang="en-GB"/>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vl1pPr>
          </a:lstStyle>
          <a:p>
            <a:fld id="{9EC8BB37-829F-4217-9F0B-2138076BE7E8}" type="slidenum">
              <a:rPr lang="en-GB" smtClean="0"/>
              <a:pPr/>
              <a:t>‹#›</a:t>
            </a:fld>
            <a:endParaRPr lang="en-GB"/>
          </a:p>
        </p:txBody>
      </p:sp>
    </p:spTree>
    <p:extLst>
      <p:ext uri="{BB962C8B-B14F-4D97-AF65-F5344CB8AC3E}">
        <p14:creationId xmlns:p14="http://schemas.microsoft.com/office/powerpoint/2010/main" val="4251244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3"/>
              </a:buClr>
              <a:defRPr/>
            </a:pPr>
            <a:r>
              <a:rPr lang="en-GB" dirty="0" smtClean="0"/>
              <a:t>All of us are project managers  in our day to day lives in one way or another however, construction projects are  complex and frequently involve  large sums of money. Therefore, the profession of project management has evolved in recent years.</a:t>
            </a:r>
          </a:p>
          <a:p>
            <a:pPr>
              <a:buClr>
                <a:schemeClr val="accent3"/>
              </a:buClr>
              <a:defRPr/>
            </a:pPr>
            <a:endParaRPr lang="en-GB" dirty="0" smtClean="0"/>
          </a:p>
          <a:p>
            <a:pPr>
              <a:buClr>
                <a:schemeClr val="accent3"/>
              </a:buClr>
              <a:defRPr/>
            </a:pPr>
            <a:r>
              <a:rPr lang="en-GB" dirty="0" smtClean="0"/>
              <a:t> The role of the PM was once undertaken by the Architect  but as projects have become more and more complex with faster delivery times  there was a need for a specialised manager  of the construction process</a:t>
            </a:r>
          </a:p>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2</a:t>
            </a:fld>
            <a:endParaRPr lang="en-GB"/>
          </a:p>
        </p:txBody>
      </p:sp>
    </p:spTree>
    <p:extLst>
      <p:ext uri="{BB962C8B-B14F-4D97-AF65-F5344CB8AC3E}">
        <p14:creationId xmlns:p14="http://schemas.microsoft.com/office/powerpoint/2010/main" val="2277068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3</a:t>
            </a:fld>
            <a:endParaRPr lang="en-GB"/>
          </a:p>
        </p:txBody>
      </p:sp>
    </p:spTree>
    <p:extLst>
      <p:ext uri="{BB962C8B-B14F-4D97-AF65-F5344CB8AC3E}">
        <p14:creationId xmlns:p14="http://schemas.microsoft.com/office/powerpoint/2010/main" val="2277068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15</a:t>
            </a:fld>
            <a:endParaRPr lang="en-GB"/>
          </a:p>
        </p:txBody>
      </p:sp>
    </p:spTree>
    <p:extLst>
      <p:ext uri="{BB962C8B-B14F-4D97-AF65-F5344CB8AC3E}">
        <p14:creationId xmlns:p14="http://schemas.microsoft.com/office/powerpoint/2010/main" val="274487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9/16/2014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000" y="403200"/>
            <a:ext cx="7092000" cy="634082"/>
          </a:xfrm>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9/16/2014</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pic>
        <p:nvPicPr>
          <p:cNvPr id="11"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9/16/2014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9/16/2014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9/16/2014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9/16/2014</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9/16/2014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9/16/2014</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9/16/2014</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2457472" y="332656"/>
            <a:ext cx="7092000" cy="63408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9/16/2014</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636912"/>
            <a:ext cx="6172200" cy="864096"/>
          </a:xfrm>
        </p:spPr>
        <p:txBody>
          <a:bodyPr/>
          <a:lstStyle/>
          <a:p>
            <a:r>
              <a:rPr lang="en-GB" b="0" dirty="0" smtClean="0">
                <a:solidFill>
                  <a:schemeClr val="tx1"/>
                </a:solidFill>
                <a:latin typeface="Arial" panose="020B0604020202020204" pitchFamily="34" charset="0"/>
                <a:cs typeface="Arial" panose="020B0604020202020204" pitchFamily="34" charset="0"/>
              </a:rPr>
              <a:t>Project Management the Risks!</a:t>
            </a:r>
            <a:endParaRPr lang="en-GB" b="0" dirty="0">
              <a:solidFill>
                <a:schemeClr val="tx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76023" y="6385607"/>
            <a:ext cx="6172200" cy="507504"/>
          </a:xfrm>
        </p:spPr>
        <p:txBody>
          <a:bodyPr/>
          <a:lstStyle/>
          <a:p>
            <a:r>
              <a:rPr lang="en-GB" dirty="0" smtClean="0">
                <a:solidFill>
                  <a:schemeClr val="tx1"/>
                </a:solidFill>
                <a:cs typeface="Arial" panose="020B0604020202020204" pitchFamily="34" charset="0"/>
              </a:rPr>
              <a:t>By Trevor Drury</a:t>
            </a:r>
            <a:endParaRPr lang="en-GB" dirty="0">
              <a:cs typeface="Arial" panose="020B0604020202020204" pitchFamily="34" charset="0"/>
            </a:endParaRPr>
          </a:p>
        </p:txBody>
      </p:sp>
      <p:pic>
        <p:nvPicPr>
          <p:cNvPr id="1026"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653136"/>
            <a:ext cx="1923077" cy="165618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063367" y="6453336"/>
            <a:ext cx="1624891" cy="400110"/>
          </a:xfrm>
          <a:prstGeom prst="rect">
            <a:avLst/>
          </a:prstGeom>
          <a:noFill/>
        </p:spPr>
        <p:txBody>
          <a:bodyPr wrap="square" rtlCol="0">
            <a:spAutoFit/>
          </a:bodyPr>
          <a:lstStyle/>
          <a:p>
            <a:r>
              <a:rPr lang="en-GB" sz="1000" dirty="0" smtClean="0"/>
              <a:t>© Morecraft Drury 2014</a:t>
            </a:r>
          </a:p>
          <a:p>
            <a:endParaRPr lang="en-GB" sz="1000" dirty="0"/>
          </a:p>
        </p:txBody>
      </p:sp>
    </p:spTree>
    <p:extLst>
      <p:ext uri="{BB962C8B-B14F-4D97-AF65-F5344CB8AC3E}">
        <p14:creationId xmlns:p14="http://schemas.microsoft.com/office/powerpoint/2010/main" val="4082075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lstStyle/>
          <a:p>
            <a:pPr>
              <a:buNone/>
            </a:pPr>
            <a:r>
              <a:rPr lang="en-GB" dirty="0" smtClean="0"/>
              <a:t>	Developments in recent years has introduced new terminology such as Portfolio and Programme Management:</a:t>
            </a:r>
          </a:p>
          <a:p>
            <a:r>
              <a:rPr lang="en-GB" dirty="0" smtClean="0"/>
              <a:t>Portfolio – total investment to bring about change in order to achieve strategic business objectives</a:t>
            </a:r>
          </a:p>
          <a:p>
            <a:r>
              <a:rPr lang="en-GB" dirty="0" smtClean="0"/>
              <a:t>Programme – groups of related but independent projects concerned with strategic benefits whereas portfolios are unrelated projects.</a:t>
            </a:r>
          </a:p>
          <a:p>
            <a:r>
              <a:rPr lang="en-GB" dirty="0" smtClean="0"/>
              <a:t>Project management – concentrates on defined outputs and one -off deliverables</a:t>
            </a:r>
            <a:endParaRPr lang="en-GB" dirty="0"/>
          </a:p>
        </p:txBody>
      </p:sp>
      <p:sp>
        <p:nvSpPr>
          <p:cNvPr id="5" name="TextBox 4"/>
          <p:cNvSpPr txBox="1"/>
          <p:nvPr/>
        </p:nvSpPr>
        <p:spPr>
          <a:xfrm>
            <a:off x="6588224" y="6453336"/>
            <a:ext cx="1944216" cy="246221"/>
          </a:xfrm>
          <a:prstGeom prst="rect">
            <a:avLst/>
          </a:prstGeom>
          <a:noFill/>
        </p:spPr>
        <p:txBody>
          <a:bodyPr wrap="square" rtlCol="0">
            <a:spAutoFit/>
          </a:bodyPr>
          <a:lstStyle/>
          <a:p>
            <a:r>
              <a:rPr lang="en-GB" sz="1000" dirty="0"/>
              <a:t>© Morecraft Drury 2014</a:t>
            </a:r>
            <a:endParaRPr lang="en-GB" sz="1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lstStyle/>
          <a:p>
            <a:r>
              <a:rPr lang="en-GB" dirty="0" smtClean="0"/>
              <a:t>Surveyors must “act within the limits of their qualifications, knowledge and training and an </a:t>
            </a:r>
            <a:r>
              <a:rPr lang="en-GB" u="sng" dirty="0" smtClean="0"/>
              <a:t>appropriate qualification in project management, </a:t>
            </a:r>
            <a:r>
              <a:rPr lang="en-GB" dirty="0" smtClean="0"/>
              <a:t>either educational or professional is recommended.</a:t>
            </a:r>
          </a:p>
          <a:p>
            <a:pPr>
              <a:buNone/>
            </a:pPr>
            <a:endParaRPr lang="en-GB" dirty="0" smtClean="0"/>
          </a:p>
          <a:p>
            <a:r>
              <a:rPr lang="en-GB" dirty="0" smtClean="0"/>
              <a:t>Where the PM also acts as Employer’s Agent, e.g. on D&amp;B contracts, care must be exercised between the partisan role to the client and the requirement to act impartially in the administration of the contract. e.g. Issuing certificates, extensions of time etc. </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lstStyle/>
          <a:p>
            <a:r>
              <a:rPr lang="en-GB" dirty="0" smtClean="0"/>
              <a:t>RICS members are obliged to record the terms of their appointments in writing</a:t>
            </a:r>
          </a:p>
          <a:p>
            <a:pPr>
              <a:buNone/>
            </a:pPr>
            <a:endParaRPr lang="en-GB" dirty="0" smtClean="0"/>
          </a:p>
          <a:p>
            <a:r>
              <a:rPr lang="en-GB" dirty="0" smtClean="0"/>
              <a:t>Balance risk and liability between Client and PM</a:t>
            </a:r>
          </a:p>
          <a:p>
            <a:endParaRPr lang="en-GB" dirty="0" smtClean="0"/>
          </a:p>
          <a:p>
            <a:r>
              <a:rPr lang="en-GB" dirty="0" smtClean="0"/>
              <a:t>Care should be exercised when agreeing limits of liability and should be checked with PI Insurers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lstStyle/>
          <a:p>
            <a:r>
              <a:rPr lang="en-GB" dirty="0" smtClean="0"/>
              <a:t>A Project Management Agreement should include:</a:t>
            </a:r>
          </a:p>
          <a:p>
            <a:pPr lvl="1"/>
            <a:r>
              <a:rPr lang="en-GB" dirty="0" smtClean="0"/>
              <a:t>Names of the parties</a:t>
            </a:r>
          </a:p>
          <a:p>
            <a:pPr lvl="1"/>
            <a:r>
              <a:rPr lang="en-GB" dirty="0" smtClean="0"/>
              <a:t>Start and completion dates</a:t>
            </a:r>
          </a:p>
          <a:p>
            <a:pPr lvl="1"/>
            <a:r>
              <a:rPr lang="en-GB" dirty="0" smtClean="0"/>
              <a:t>Applicable law</a:t>
            </a:r>
          </a:p>
          <a:p>
            <a:pPr lvl="1"/>
            <a:r>
              <a:rPr lang="en-GB" dirty="0" smtClean="0"/>
              <a:t>Set out the basic and additional services</a:t>
            </a:r>
          </a:p>
          <a:p>
            <a:pPr lvl="1"/>
            <a:r>
              <a:rPr lang="en-GB" dirty="0" smtClean="0"/>
              <a:t>General obligations and standards to be exercised</a:t>
            </a:r>
          </a:p>
          <a:p>
            <a:pPr lvl="1"/>
            <a:r>
              <a:rPr lang="en-GB" dirty="0" smtClean="0"/>
              <a:t>Provision for instructions and changes</a:t>
            </a:r>
          </a:p>
          <a:p>
            <a:pPr lvl="1"/>
            <a:r>
              <a:rPr lang="en-GB" dirty="0" smtClean="0"/>
              <a:t>H&amp;S, statutory requirements, prohibitive materials</a:t>
            </a:r>
          </a:p>
          <a:p>
            <a:pPr lvl="1"/>
            <a:r>
              <a:rPr lang="en-GB" dirty="0" smtClean="0"/>
              <a:t>Design responsibility</a:t>
            </a:r>
          </a:p>
          <a:p>
            <a:pPr lvl="1"/>
            <a:r>
              <a:rPr lang="en-GB" dirty="0" smtClean="0"/>
              <a:t>Limitation on liability</a:t>
            </a:r>
          </a:p>
          <a:p>
            <a:pPr lvl="1"/>
            <a:r>
              <a:rPr lang="en-GB" dirty="0" smtClean="0"/>
              <a:t>Collateral warranties/rights of 3</a:t>
            </a:r>
            <a:r>
              <a:rPr lang="en-GB" baseline="30000" dirty="0" smtClean="0"/>
              <a:t>rd</a:t>
            </a:r>
            <a:r>
              <a:rPr lang="en-GB" dirty="0" smtClean="0"/>
              <a:t> parties</a:t>
            </a:r>
          </a:p>
          <a:p>
            <a:pPr lvl="1"/>
            <a:endParaRPr lang="en-GB" dirty="0" smtClean="0"/>
          </a:p>
          <a:p>
            <a:pPr lvl="1"/>
            <a:endParaRPr lang="en-GB" dirty="0" smtClean="0"/>
          </a:p>
          <a:p>
            <a:pPr lvl="1"/>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Personnel</a:t>
            </a:r>
          </a:p>
          <a:p>
            <a:r>
              <a:rPr lang="en-GB" dirty="0" smtClean="0"/>
              <a:t>Client obligations</a:t>
            </a:r>
          </a:p>
          <a:p>
            <a:r>
              <a:rPr lang="en-GB" dirty="0" smtClean="0"/>
              <a:t>Payment – amounts/periods</a:t>
            </a:r>
          </a:p>
          <a:p>
            <a:r>
              <a:rPr lang="en-GB" dirty="0" smtClean="0"/>
              <a:t>Authority levels</a:t>
            </a:r>
          </a:p>
          <a:p>
            <a:r>
              <a:rPr lang="en-GB" dirty="0" smtClean="0"/>
              <a:t>Insurances</a:t>
            </a:r>
          </a:p>
          <a:p>
            <a:r>
              <a:rPr lang="en-GB" dirty="0" smtClean="0"/>
              <a:t>Copyright</a:t>
            </a:r>
          </a:p>
          <a:p>
            <a:r>
              <a:rPr lang="en-GB" dirty="0" smtClean="0"/>
              <a:t>Confidentiality</a:t>
            </a:r>
          </a:p>
          <a:p>
            <a:r>
              <a:rPr lang="en-GB" dirty="0" smtClean="0"/>
              <a:t>Assignment</a:t>
            </a:r>
          </a:p>
          <a:p>
            <a:r>
              <a:rPr lang="en-GB" dirty="0" smtClean="0"/>
              <a:t>Subcontracting</a:t>
            </a:r>
          </a:p>
          <a:p>
            <a:r>
              <a:rPr lang="en-GB" dirty="0" smtClean="0"/>
              <a:t>Suspension and termination</a:t>
            </a:r>
          </a:p>
          <a:p>
            <a:r>
              <a:rPr lang="en-GB" dirty="0" smtClean="0"/>
              <a:t>Dispute resolution</a:t>
            </a:r>
          </a:p>
          <a:p>
            <a:r>
              <a:rPr lang="en-GB" dirty="0" smtClean="0"/>
              <a:t>Notices</a:t>
            </a:r>
            <a:endParaRPr lang="en-GB" dirty="0"/>
          </a:p>
        </p:txBody>
      </p:sp>
      <p:sp>
        <p:nvSpPr>
          <p:cNvPr id="5" name="TextBox 4"/>
          <p:cNvSpPr txBox="1"/>
          <p:nvPr/>
        </p:nvSpPr>
        <p:spPr>
          <a:xfrm>
            <a:off x="6444208" y="6525344"/>
            <a:ext cx="2160240" cy="246221"/>
          </a:xfrm>
          <a:prstGeom prst="rect">
            <a:avLst/>
          </a:prstGeom>
          <a:noFill/>
        </p:spPr>
        <p:txBody>
          <a:bodyPr wrap="square" rtlCol="0">
            <a:spAutoFit/>
          </a:bodyPr>
          <a:lstStyle/>
          <a:p>
            <a:r>
              <a:rPr lang="en-GB" sz="1000" dirty="0"/>
              <a:t>© Morecraft Drury 2014</a:t>
            </a:r>
            <a:endParaRPr lang="en-GB" sz="1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Typical Project Management Services</a:t>
            </a:r>
            <a:endParaRPr lang="en-GB" dirty="0"/>
          </a:p>
        </p:txBody>
      </p:sp>
      <p:sp>
        <p:nvSpPr>
          <p:cNvPr id="3" name="Content Placeholder 2"/>
          <p:cNvSpPr>
            <a:spLocks noGrp="1"/>
          </p:cNvSpPr>
          <p:nvPr>
            <p:ph sz="quarter" idx="1"/>
          </p:nvPr>
        </p:nvSpPr>
        <p:spPr/>
        <p:txBody>
          <a:bodyPr>
            <a:normAutofit fontScale="85000" lnSpcReduction="20000"/>
          </a:bodyPr>
          <a:lstStyle/>
          <a:p>
            <a:pPr>
              <a:buClr>
                <a:schemeClr val="accent3"/>
              </a:buClr>
              <a:buNone/>
              <a:defRPr/>
            </a:pPr>
            <a:r>
              <a:rPr lang="en-GB" dirty="0" smtClean="0"/>
              <a:t>From CIOB Code of Practice for Project Management:</a:t>
            </a:r>
          </a:p>
          <a:p>
            <a:pPr>
              <a:buClr>
                <a:schemeClr val="accent3"/>
              </a:buClr>
              <a:buNone/>
              <a:defRPr/>
            </a:pPr>
            <a:endParaRPr lang="en-GB" dirty="0" smtClean="0"/>
          </a:p>
          <a:p>
            <a:pPr>
              <a:buClr>
                <a:schemeClr val="accent3"/>
              </a:buClr>
              <a:defRPr/>
            </a:pPr>
            <a:r>
              <a:rPr lang="en-GB" dirty="0" smtClean="0"/>
              <a:t>Assist </a:t>
            </a:r>
            <a:r>
              <a:rPr lang="en-GB" dirty="0"/>
              <a:t>preparing the project </a:t>
            </a:r>
            <a:r>
              <a:rPr lang="en-GB" dirty="0" smtClean="0"/>
              <a:t>brief</a:t>
            </a:r>
          </a:p>
          <a:p>
            <a:pPr marL="0" indent="0">
              <a:buClr>
                <a:schemeClr val="accent3"/>
              </a:buClr>
              <a:buNone/>
              <a:defRPr/>
            </a:pPr>
            <a:endParaRPr lang="en-GB" dirty="0"/>
          </a:p>
          <a:p>
            <a:pPr>
              <a:buClr>
                <a:schemeClr val="accent3"/>
              </a:buClr>
              <a:defRPr/>
            </a:pPr>
            <a:r>
              <a:rPr lang="en-GB" dirty="0"/>
              <a:t>Develop the project manager’s </a:t>
            </a:r>
            <a:r>
              <a:rPr lang="en-GB" dirty="0" smtClean="0"/>
              <a:t>brief</a:t>
            </a:r>
          </a:p>
          <a:p>
            <a:pPr>
              <a:buClr>
                <a:schemeClr val="accent3"/>
              </a:buClr>
              <a:defRPr/>
            </a:pPr>
            <a:endParaRPr lang="en-GB" dirty="0"/>
          </a:p>
          <a:p>
            <a:pPr>
              <a:buClr>
                <a:schemeClr val="accent3"/>
              </a:buClr>
              <a:defRPr/>
            </a:pPr>
            <a:r>
              <a:rPr lang="en-GB" dirty="0"/>
              <a:t>Arrange  for a feasibility study and </a:t>
            </a:r>
            <a:r>
              <a:rPr lang="en-GB" dirty="0" smtClean="0"/>
              <a:t>report</a:t>
            </a:r>
          </a:p>
          <a:p>
            <a:pPr>
              <a:buClr>
                <a:schemeClr val="accent3"/>
              </a:buClr>
              <a:defRPr/>
            </a:pPr>
            <a:endParaRPr lang="en-GB" dirty="0"/>
          </a:p>
          <a:p>
            <a:pPr>
              <a:buClr>
                <a:schemeClr val="accent3"/>
              </a:buClr>
              <a:defRPr/>
            </a:pPr>
            <a:r>
              <a:rPr lang="en-GB" dirty="0"/>
              <a:t>Develop the project </a:t>
            </a:r>
            <a:r>
              <a:rPr lang="en-GB" dirty="0" smtClean="0"/>
              <a:t>strategy</a:t>
            </a:r>
          </a:p>
          <a:p>
            <a:pPr>
              <a:buClr>
                <a:schemeClr val="accent3"/>
              </a:buClr>
              <a:defRPr/>
            </a:pPr>
            <a:endParaRPr lang="en-GB" dirty="0"/>
          </a:p>
          <a:p>
            <a:pPr>
              <a:buClr>
                <a:schemeClr val="accent3"/>
              </a:buClr>
              <a:defRPr/>
            </a:pPr>
            <a:r>
              <a:rPr lang="en-GB" dirty="0"/>
              <a:t>Prepare the Project </a:t>
            </a:r>
            <a:r>
              <a:rPr lang="en-GB" dirty="0" smtClean="0"/>
              <a:t>Handbook</a:t>
            </a:r>
          </a:p>
          <a:p>
            <a:pPr>
              <a:buClr>
                <a:schemeClr val="accent3"/>
              </a:buClr>
              <a:defRPr/>
            </a:pPr>
            <a:endParaRPr lang="en-GB" dirty="0"/>
          </a:p>
          <a:p>
            <a:pPr>
              <a:buClr>
                <a:schemeClr val="accent3"/>
              </a:buClr>
              <a:defRPr/>
            </a:pPr>
            <a:r>
              <a:rPr lang="en-GB" dirty="0"/>
              <a:t>Develop the Consultants </a:t>
            </a:r>
            <a:r>
              <a:rPr lang="en-GB" dirty="0" smtClean="0"/>
              <a:t>brief’s</a:t>
            </a:r>
          </a:p>
          <a:p>
            <a:pPr>
              <a:buClr>
                <a:schemeClr val="accent3"/>
              </a:buClr>
              <a:defRPr/>
            </a:pPr>
            <a:endParaRPr lang="en-GB" dirty="0"/>
          </a:p>
          <a:p>
            <a:pPr>
              <a:buClr>
                <a:schemeClr val="accent3"/>
              </a:buClr>
              <a:defRPr/>
            </a:pPr>
            <a:r>
              <a:rPr lang="en-GB" dirty="0"/>
              <a:t>Devise the project programme</a:t>
            </a:r>
          </a:p>
          <a:p>
            <a:pPr marL="0" indent="0">
              <a:buNone/>
            </a:pPr>
            <a:endParaRPr lang="en-GB" dirty="0"/>
          </a:p>
        </p:txBody>
      </p:sp>
      <p:sp>
        <p:nvSpPr>
          <p:cNvPr id="5" name="TextBox 4"/>
          <p:cNvSpPr txBox="1"/>
          <p:nvPr/>
        </p:nvSpPr>
        <p:spPr>
          <a:xfrm>
            <a:off x="6516216" y="6453336"/>
            <a:ext cx="208823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1841634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Typical Project Management Services</a:t>
            </a:r>
            <a:endParaRPr lang="en-GB" dirty="0"/>
          </a:p>
        </p:txBody>
      </p:sp>
      <p:sp>
        <p:nvSpPr>
          <p:cNvPr id="3" name="Content Placeholder 2"/>
          <p:cNvSpPr>
            <a:spLocks noGrp="1"/>
          </p:cNvSpPr>
          <p:nvPr>
            <p:ph sz="quarter" idx="1"/>
          </p:nvPr>
        </p:nvSpPr>
        <p:spPr/>
        <p:txBody>
          <a:bodyPr>
            <a:normAutofit fontScale="92500" lnSpcReduction="20000"/>
          </a:bodyPr>
          <a:lstStyle/>
          <a:p>
            <a:pPr>
              <a:buClr>
                <a:schemeClr val="accent3"/>
              </a:buClr>
              <a:defRPr/>
            </a:pPr>
            <a:r>
              <a:rPr lang="en-GB" dirty="0"/>
              <a:t>Co-ordinate the design process</a:t>
            </a:r>
          </a:p>
          <a:p>
            <a:pPr>
              <a:buClr>
                <a:schemeClr val="accent3"/>
              </a:buClr>
              <a:defRPr/>
            </a:pPr>
            <a:r>
              <a:rPr lang="en-GB" dirty="0"/>
              <a:t>Appoint consultants</a:t>
            </a:r>
          </a:p>
          <a:p>
            <a:pPr>
              <a:buClr>
                <a:schemeClr val="accent3"/>
              </a:buClr>
              <a:defRPr/>
            </a:pPr>
            <a:r>
              <a:rPr lang="en-GB" dirty="0"/>
              <a:t>Arrange insurance and warranties</a:t>
            </a:r>
          </a:p>
          <a:p>
            <a:pPr>
              <a:buClr>
                <a:schemeClr val="accent3"/>
              </a:buClr>
              <a:defRPr/>
            </a:pPr>
            <a:r>
              <a:rPr lang="en-GB" dirty="0"/>
              <a:t>Select the procurement system</a:t>
            </a:r>
          </a:p>
          <a:p>
            <a:pPr>
              <a:buClr>
                <a:schemeClr val="accent3"/>
              </a:buClr>
              <a:defRPr/>
            </a:pPr>
            <a:r>
              <a:rPr lang="en-GB" dirty="0"/>
              <a:t>Arrange tender documentation</a:t>
            </a:r>
          </a:p>
          <a:p>
            <a:pPr>
              <a:buClr>
                <a:schemeClr val="accent3"/>
              </a:buClr>
              <a:defRPr/>
            </a:pPr>
            <a:r>
              <a:rPr lang="en-GB" dirty="0"/>
              <a:t>Pre-qualify contractors</a:t>
            </a:r>
          </a:p>
          <a:p>
            <a:pPr>
              <a:buClr>
                <a:schemeClr val="accent3"/>
              </a:buClr>
              <a:defRPr/>
            </a:pPr>
            <a:r>
              <a:rPr lang="en-GB" dirty="0"/>
              <a:t>Evaluate tenders</a:t>
            </a:r>
          </a:p>
          <a:p>
            <a:pPr>
              <a:buClr>
                <a:schemeClr val="accent3"/>
              </a:buClr>
              <a:defRPr/>
            </a:pPr>
            <a:r>
              <a:rPr lang="en-GB" dirty="0"/>
              <a:t>Participate in contractor selection</a:t>
            </a:r>
          </a:p>
          <a:p>
            <a:pPr>
              <a:buClr>
                <a:schemeClr val="accent3"/>
              </a:buClr>
              <a:defRPr/>
            </a:pPr>
            <a:r>
              <a:rPr lang="en-GB" dirty="0"/>
              <a:t>Participate in the contractor ‘s appointment</a:t>
            </a:r>
          </a:p>
          <a:p>
            <a:pPr>
              <a:buClr>
                <a:schemeClr val="accent3"/>
              </a:buClr>
              <a:defRPr/>
            </a:pPr>
            <a:r>
              <a:rPr lang="en-GB" dirty="0"/>
              <a:t>Organise control systems</a:t>
            </a:r>
          </a:p>
          <a:p>
            <a:pPr>
              <a:buClr>
                <a:schemeClr val="accent3"/>
              </a:buClr>
              <a:defRPr/>
            </a:pPr>
            <a:r>
              <a:rPr lang="en-GB" dirty="0"/>
              <a:t>Monitor progress</a:t>
            </a:r>
          </a:p>
          <a:p>
            <a:pPr>
              <a:buClr>
                <a:schemeClr val="accent3"/>
              </a:buClr>
              <a:defRPr/>
            </a:pPr>
            <a:r>
              <a:rPr lang="en-GB" dirty="0"/>
              <a:t>Arrange meetings</a:t>
            </a:r>
          </a:p>
          <a:p>
            <a:pPr>
              <a:buClr>
                <a:schemeClr val="accent3"/>
              </a:buClr>
              <a:defRPr/>
            </a:pPr>
            <a:r>
              <a:rPr lang="en-GB" dirty="0"/>
              <a:t>Authorise </a:t>
            </a:r>
            <a:r>
              <a:rPr lang="en-GB" dirty="0" smtClean="0"/>
              <a:t>payments</a:t>
            </a:r>
            <a:endParaRPr lang="en-GB" dirty="0"/>
          </a:p>
        </p:txBody>
      </p:sp>
      <p:sp>
        <p:nvSpPr>
          <p:cNvPr id="5" name="TextBox 4"/>
          <p:cNvSpPr txBox="1"/>
          <p:nvPr/>
        </p:nvSpPr>
        <p:spPr>
          <a:xfrm>
            <a:off x="6516216" y="6597352"/>
            <a:ext cx="208823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281189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Typical Project Management Services</a:t>
            </a:r>
            <a:endParaRPr lang="en-GB" dirty="0"/>
          </a:p>
        </p:txBody>
      </p:sp>
      <p:sp>
        <p:nvSpPr>
          <p:cNvPr id="3" name="Content Placeholder 2"/>
          <p:cNvSpPr>
            <a:spLocks noGrp="1"/>
          </p:cNvSpPr>
          <p:nvPr>
            <p:ph sz="quarter" idx="1"/>
          </p:nvPr>
        </p:nvSpPr>
        <p:spPr/>
        <p:txBody>
          <a:bodyPr>
            <a:normAutofit/>
          </a:bodyPr>
          <a:lstStyle/>
          <a:p>
            <a:pPr>
              <a:buClr>
                <a:schemeClr val="accent3"/>
              </a:buClr>
              <a:defRPr/>
            </a:pPr>
            <a:r>
              <a:rPr lang="en-GB" dirty="0"/>
              <a:t>Co-ordinate the design process</a:t>
            </a:r>
          </a:p>
          <a:p>
            <a:pPr>
              <a:buClr>
                <a:schemeClr val="accent3"/>
              </a:buClr>
            </a:pPr>
            <a:r>
              <a:rPr lang="en-GB" altLang="en-US" dirty="0"/>
              <a:t>Organise communications /reporting system</a:t>
            </a:r>
          </a:p>
          <a:p>
            <a:pPr>
              <a:buClr>
                <a:schemeClr val="accent3"/>
              </a:buClr>
            </a:pPr>
            <a:r>
              <a:rPr lang="en-GB" altLang="en-US" dirty="0"/>
              <a:t> Provide total co-ordination</a:t>
            </a:r>
          </a:p>
          <a:p>
            <a:pPr>
              <a:buClr>
                <a:schemeClr val="accent3"/>
              </a:buClr>
            </a:pPr>
            <a:r>
              <a:rPr lang="en-GB" altLang="en-US" dirty="0"/>
              <a:t> Issue health and safety procedures</a:t>
            </a:r>
          </a:p>
          <a:p>
            <a:pPr>
              <a:buClr>
                <a:schemeClr val="accent3"/>
              </a:buClr>
            </a:pPr>
            <a:r>
              <a:rPr lang="en-GB" altLang="en-US" dirty="0"/>
              <a:t> Address environmental aspects</a:t>
            </a:r>
          </a:p>
          <a:p>
            <a:pPr>
              <a:buClr>
                <a:schemeClr val="accent3"/>
              </a:buClr>
            </a:pPr>
            <a:r>
              <a:rPr lang="en-GB" altLang="en-US" dirty="0"/>
              <a:t> Co-ordinate statutory authorities</a:t>
            </a:r>
          </a:p>
          <a:p>
            <a:pPr>
              <a:buClr>
                <a:schemeClr val="accent3"/>
              </a:buClr>
            </a:pPr>
            <a:r>
              <a:rPr lang="en-GB" altLang="en-US" dirty="0"/>
              <a:t> Monitor budget and variation orders</a:t>
            </a:r>
          </a:p>
          <a:p>
            <a:pPr>
              <a:buClr>
                <a:schemeClr val="accent3"/>
              </a:buClr>
            </a:pPr>
            <a:r>
              <a:rPr lang="en-GB" altLang="en-US" dirty="0"/>
              <a:t> Develop the final account</a:t>
            </a:r>
          </a:p>
          <a:p>
            <a:pPr>
              <a:buClr>
                <a:schemeClr val="accent3"/>
              </a:buClr>
            </a:pPr>
            <a:r>
              <a:rPr lang="en-GB" altLang="en-US" dirty="0"/>
              <a:t> Arrange pre- commissioning and commissioning</a:t>
            </a:r>
          </a:p>
          <a:p>
            <a:pPr>
              <a:buClr>
                <a:schemeClr val="accent3"/>
              </a:buClr>
            </a:pPr>
            <a:r>
              <a:rPr lang="en-GB" altLang="en-US" dirty="0"/>
              <a:t> Organise O&amp;M manuals</a:t>
            </a:r>
          </a:p>
        </p:txBody>
      </p:sp>
      <p:sp>
        <p:nvSpPr>
          <p:cNvPr id="5" name="TextBox 4"/>
          <p:cNvSpPr txBox="1"/>
          <p:nvPr/>
        </p:nvSpPr>
        <p:spPr>
          <a:xfrm>
            <a:off x="6804248" y="6525344"/>
            <a:ext cx="1800200"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9644888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Typical Project Management Services</a:t>
            </a:r>
            <a:endParaRPr lang="en-GB" dirty="0"/>
          </a:p>
        </p:txBody>
      </p:sp>
      <p:sp>
        <p:nvSpPr>
          <p:cNvPr id="3" name="Content Placeholder 2"/>
          <p:cNvSpPr>
            <a:spLocks noGrp="1"/>
          </p:cNvSpPr>
          <p:nvPr>
            <p:ph sz="quarter" idx="1"/>
          </p:nvPr>
        </p:nvSpPr>
        <p:spPr/>
        <p:txBody>
          <a:bodyPr/>
          <a:lstStyle/>
          <a:p>
            <a:r>
              <a:rPr lang="en-GB" altLang="en-US" dirty="0"/>
              <a:t>Plan for the maintenance </a:t>
            </a:r>
            <a:r>
              <a:rPr lang="en-GB" altLang="en-US" dirty="0" smtClean="0"/>
              <a:t>period</a:t>
            </a:r>
          </a:p>
          <a:p>
            <a:endParaRPr lang="en-GB" altLang="en-US" dirty="0"/>
          </a:p>
          <a:p>
            <a:r>
              <a:rPr lang="en-GB" altLang="en-US" dirty="0" smtClean="0"/>
              <a:t>Develop </a:t>
            </a:r>
            <a:r>
              <a:rPr lang="en-GB" altLang="en-US" dirty="0"/>
              <a:t>the maintenance programme and staff </a:t>
            </a:r>
            <a:r>
              <a:rPr lang="en-GB" altLang="en-US" dirty="0" smtClean="0"/>
              <a:t>training</a:t>
            </a:r>
          </a:p>
          <a:p>
            <a:endParaRPr lang="en-GB" altLang="en-US" dirty="0"/>
          </a:p>
          <a:p>
            <a:r>
              <a:rPr lang="en-GB" altLang="en-US" dirty="0"/>
              <a:t>Plan the facilities </a:t>
            </a:r>
            <a:r>
              <a:rPr lang="en-GB" altLang="en-US" dirty="0" smtClean="0"/>
              <a:t>management</a:t>
            </a:r>
          </a:p>
          <a:p>
            <a:endParaRPr lang="en-GB" altLang="en-US" dirty="0"/>
          </a:p>
          <a:p>
            <a:r>
              <a:rPr lang="en-GB" altLang="en-US" dirty="0" smtClean="0"/>
              <a:t>Arrange </a:t>
            </a:r>
            <a:r>
              <a:rPr lang="en-GB" altLang="en-US" dirty="0"/>
              <a:t>for feedback and monitoring</a:t>
            </a:r>
          </a:p>
          <a:p>
            <a:endParaRPr lang="en-GB" dirty="0"/>
          </a:p>
        </p:txBody>
      </p:sp>
      <p:sp>
        <p:nvSpPr>
          <p:cNvPr id="5" name="TextBox 4"/>
          <p:cNvSpPr txBox="1"/>
          <p:nvPr/>
        </p:nvSpPr>
        <p:spPr>
          <a:xfrm>
            <a:off x="6588224" y="6381328"/>
            <a:ext cx="201622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1111155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Stages of Development</a:t>
            </a:r>
            <a:endParaRPr lang="en-GB" dirty="0"/>
          </a:p>
        </p:txBody>
      </p:sp>
      <p:sp>
        <p:nvSpPr>
          <p:cNvPr id="4" name="Rectangle 3"/>
          <p:cNvSpPr/>
          <p:nvPr/>
        </p:nvSpPr>
        <p:spPr>
          <a:xfrm>
            <a:off x="323528" y="1772816"/>
            <a:ext cx="1366837" cy="431800"/>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dirty="0"/>
              <a:t>Inception</a:t>
            </a:r>
          </a:p>
        </p:txBody>
      </p:sp>
      <p:sp>
        <p:nvSpPr>
          <p:cNvPr id="5" name="Rectangle 4"/>
          <p:cNvSpPr/>
          <p:nvPr/>
        </p:nvSpPr>
        <p:spPr>
          <a:xfrm>
            <a:off x="1979290" y="1772816"/>
            <a:ext cx="1223963" cy="431800"/>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dirty="0"/>
              <a:t>Feasibility</a:t>
            </a:r>
          </a:p>
        </p:txBody>
      </p:sp>
      <p:cxnSp>
        <p:nvCxnSpPr>
          <p:cNvPr id="6" name="Straight Arrow Connector 5"/>
          <p:cNvCxnSpPr>
            <a:stCxn id="5" idx="2"/>
          </p:cNvCxnSpPr>
          <p:nvPr/>
        </p:nvCxnSpPr>
        <p:spPr>
          <a:xfrm flipH="1">
            <a:off x="2590478" y="2204616"/>
            <a:ext cx="794"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3"/>
            <a:endCxn id="5" idx="1"/>
          </p:cNvCxnSpPr>
          <p:nvPr/>
        </p:nvCxnSpPr>
        <p:spPr>
          <a:xfrm>
            <a:off x="1690365" y="1988716"/>
            <a:ext cx="2889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979290" y="2493541"/>
            <a:ext cx="1223963" cy="431800"/>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dirty="0"/>
              <a:t>Strategy</a:t>
            </a:r>
          </a:p>
        </p:txBody>
      </p:sp>
      <p:sp>
        <p:nvSpPr>
          <p:cNvPr id="9" name="Rectangle 8"/>
          <p:cNvSpPr/>
          <p:nvPr/>
        </p:nvSpPr>
        <p:spPr>
          <a:xfrm>
            <a:off x="2915171" y="3285704"/>
            <a:ext cx="1225550" cy="431800"/>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sz="1400" dirty="0"/>
              <a:t>Pre-construction</a:t>
            </a:r>
          </a:p>
        </p:txBody>
      </p:sp>
      <p:sp>
        <p:nvSpPr>
          <p:cNvPr id="10" name="Rectangle 9"/>
          <p:cNvSpPr/>
          <p:nvPr/>
        </p:nvSpPr>
        <p:spPr>
          <a:xfrm>
            <a:off x="4067299" y="3861965"/>
            <a:ext cx="1296987" cy="358775"/>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sz="1400" dirty="0"/>
              <a:t>Construction</a:t>
            </a:r>
          </a:p>
        </p:txBody>
      </p:sp>
      <p:sp>
        <p:nvSpPr>
          <p:cNvPr id="11" name="Rectangle 10"/>
          <p:cNvSpPr/>
          <p:nvPr/>
        </p:nvSpPr>
        <p:spPr>
          <a:xfrm>
            <a:off x="5003403" y="4365204"/>
            <a:ext cx="1368425" cy="431800"/>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sz="1400" dirty="0"/>
              <a:t>Services commissioning</a:t>
            </a:r>
          </a:p>
        </p:txBody>
      </p:sp>
      <p:cxnSp>
        <p:nvCxnSpPr>
          <p:cNvPr id="12" name="Elbow Connector 11"/>
          <p:cNvCxnSpPr>
            <a:stCxn id="8" idx="2"/>
            <a:endCxn id="9" idx="1"/>
          </p:cNvCxnSpPr>
          <p:nvPr/>
        </p:nvCxnSpPr>
        <p:spPr>
          <a:xfrm rot="16200000" flipH="1">
            <a:off x="2465090" y="3051522"/>
            <a:ext cx="576263" cy="323899"/>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p:nvPr/>
        </p:nvCxnSpPr>
        <p:spPr>
          <a:xfrm>
            <a:off x="3564061" y="3717504"/>
            <a:ext cx="503238" cy="323850"/>
          </a:xfrm>
          <a:prstGeom prst="bentConnector3">
            <a:avLst>
              <a:gd name="adj1" fmla="val 52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endCxn id="11" idx="1"/>
          </p:cNvCxnSpPr>
          <p:nvPr/>
        </p:nvCxnSpPr>
        <p:spPr>
          <a:xfrm rot="16200000" flipH="1">
            <a:off x="4678759" y="4256460"/>
            <a:ext cx="360363" cy="28892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659166" y="4365204"/>
            <a:ext cx="1223962" cy="431800"/>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sz="1400" dirty="0"/>
              <a:t>Completion</a:t>
            </a:r>
          </a:p>
        </p:txBody>
      </p:sp>
      <p:sp>
        <p:nvSpPr>
          <p:cNvPr id="16" name="Rectangle 15"/>
          <p:cNvSpPr/>
          <p:nvPr/>
        </p:nvSpPr>
        <p:spPr>
          <a:xfrm>
            <a:off x="6695678" y="5229994"/>
            <a:ext cx="1150937" cy="576262"/>
          </a:xfrm>
          <a:prstGeom prst="rect">
            <a:avLst/>
          </a:prstGeom>
          <a:ln/>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GB" sz="1200" dirty="0"/>
              <a:t>Post completion review</a:t>
            </a:r>
          </a:p>
        </p:txBody>
      </p:sp>
      <p:cxnSp>
        <p:nvCxnSpPr>
          <p:cNvPr id="17" name="Straight Arrow Connector 16"/>
          <p:cNvCxnSpPr>
            <a:stCxn id="11" idx="3"/>
            <a:endCxn id="15" idx="1"/>
          </p:cNvCxnSpPr>
          <p:nvPr/>
        </p:nvCxnSpPr>
        <p:spPr>
          <a:xfrm>
            <a:off x="6371828" y="4581104"/>
            <a:ext cx="28733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5" idx="2"/>
          </p:cNvCxnSpPr>
          <p:nvPr/>
        </p:nvCxnSpPr>
        <p:spPr>
          <a:xfrm>
            <a:off x="7271147" y="4797004"/>
            <a:ext cx="0" cy="4325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659166" y="6453336"/>
            <a:ext cx="194528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693602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093314" cy="696535"/>
          </a:xfrm>
        </p:spPr>
        <p:txBody>
          <a:bodyPr/>
          <a:lstStyle/>
          <a:p>
            <a:r>
              <a:rPr lang="en-GB" sz="3200" dirty="0" smtClean="0"/>
              <a:t>What is Project Management?</a:t>
            </a:r>
            <a:endParaRPr lang="en-GB" dirty="0"/>
          </a:p>
        </p:txBody>
      </p:sp>
      <p:sp>
        <p:nvSpPr>
          <p:cNvPr id="3" name="Content Placeholder 2"/>
          <p:cNvSpPr>
            <a:spLocks noGrp="1"/>
          </p:cNvSpPr>
          <p:nvPr>
            <p:ph sz="quarter" idx="1"/>
          </p:nvPr>
        </p:nvSpPr>
        <p:spPr>
          <a:xfrm>
            <a:off x="457200" y="1896216"/>
            <a:ext cx="7467600" cy="4269088"/>
          </a:xfrm>
        </p:spPr>
        <p:txBody>
          <a:bodyPr>
            <a:normAutofit fontScale="92500"/>
          </a:bodyPr>
          <a:lstStyle/>
          <a:p>
            <a:pPr>
              <a:buClr>
                <a:schemeClr val="accent3"/>
              </a:buClr>
              <a:defRPr/>
            </a:pPr>
            <a:r>
              <a:rPr lang="en-GB" dirty="0"/>
              <a:t>All of us are project managers </a:t>
            </a:r>
            <a:r>
              <a:rPr lang="en-GB" dirty="0" smtClean="0"/>
              <a:t>in </a:t>
            </a:r>
            <a:r>
              <a:rPr lang="en-GB" dirty="0"/>
              <a:t>our day to day lives in one way or another however, construction projects are </a:t>
            </a:r>
            <a:r>
              <a:rPr lang="en-GB" dirty="0" smtClean="0"/>
              <a:t>complex </a:t>
            </a:r>
            <a:r>
              <a:rPr lang="en-GB" dirty="0"/>
              <a:t>and frequently involve </a:t>
            </a:r>
            <a:r>
              <a:rPr lang="en-GB" dirty="0" smtClean="0"/>
              <a:t>large </a:t>
            </a:r>
            <a:r>
              <a:rPr lang="en-GB" dirty="0"/>
              <a:t>sums of money. </a:t>
            </a:r>
          </a:p>
          <a:p>
            <a:pPr marL="0" indent="0">
              <a:buClr>
                <a:schemeClr val="accent3"/>
              </a:buClr>
              <a:buNone/>
              <a:defRPr/>
            </a:pPr>
            <a:endParaRPr lang="en-GB" dirty="0" smtClean="0"/>
          </a:p>
          <a:p>
            <a:pPr>
              <a:buClr>
                <a:schemeClr val="accent3"/>
              </a:buClr>
              <a:defRPr/>
            </a:pPr>
            <a:r>
              <a:rPr lang="en-GB" dirty="0" smtClean="0"/>
              <a:t>Therefore</a:t>
            </a:r>
            <a:r>
              <a:rPr lang="en-GB" dirty="0"/>
              <a:t>, the profession of project management has evolved in recent years</a:t>
            </a:r>
            <a:r>
              <a:rPr lang="en-GB" dirty="0" smtClean="0"/>
              <a:t>.</a:t>
            </a:r>
          </a:p>
          <a:p>
            <a:pPr>
              <a:buClr>
                <a:schemeClr val="accent3"/>
              </a:buClr>
              <a:defRPr/>
            </a:pPr>
            <a:endParaRPr lang="en-GB" dirty="0"/>
          </a:p>
          <a:p>
            <a:pPr>
              <a:buClr>
                <a:schemeClr val="accent3"/>
              </a:buClr>
              <a:defRPr/>
            </a:pPr>
            <a:r>
              <a:rPr lang="en-GB" dirty="0"/>
              <a:t> The role of the PM was once undertaken by the </a:t>
            </a:r>
            <a:r>
              <a:rPr lang="en-GB" dirty="0" smtClean="0"/>
              <a:t>Architect but </a:t>
            </a:r>
            <a:r>
              <a:rPr lang="en-GB" dirty="0"/>
              <a:t>as projects have become more and more complex with faster delivery times </a:t>
            </a:r>
            <a:r>
              <a:rPr lang="en-GB" dirty="0" smtClean="0"/>
              <a:t>there </a:t>
            </a:r>
            <a:r>
              <a:rPr lang="en-GB" dirty="0"/>
              <a:t>was a need for a specialised manager </a:t>
            </a:r>
            <a:r>
              <a:rPr lang="en-GB" dirty="0" smtClean="0"/>
              <a:t>of </a:t>
            </a:r>
            <a:r>
              <a:rPr lang="en-GB" dirty="0"/>
              <a:t>the construction </a:t>
            </a:r>
            <a:r>
              <a:rPr lang="en-GB" dirty="0" smtClean="0"/>
              <a:t>process.</a:t>
            </a:r>
            <a:endParaRPr lang="en-GB" dirty="0"/>
          </a:p>
          <a:p>
            <a:endParaRPr lang="en-GB" dirty="0"/>
          </a:p>
        </p:txBody>
      </p:sp>
      <p:pic>
        <p:nvPicPr>
          <p:cNvPr id="4" name="Picture 2" descr="Z:\Current Clients\Trevor Drury\Docs\MDlogo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868144" y="6381328"/>
            <a:ext cx="244827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3204416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Inception Stage</a:t>
            </a:r>
            <a:endParaRPr lang="en-GB" dirty="0"/>
          </a:p>
        </p:txBody>
      </p:sp>
      <p:sp>
        <p:nvSpPr>
          <p:cNvPr id="3" name="Content Placeholder 2"/>
          <p:cNvSpPr>
            <a:spLocks noGrp="1"/>
          </p:cNvSpPr>
          <p:nvPr>
            <p:ph sz="quarter" idx="1"/>
          </p:nvPr>
        </p:nvSpPr>
        <p:spPr/>
        <p:txBody>
          <a:bodyPr>
            <a:normAutofit fontScale="92500" lnSpcReduction="10000"/>
          </a:bodyPr>
          <a:lstStyle/>
          <a:p>
            <a:pPr>
              <a:defRPr/>
            </a:pPr>
            <a:r>
              <a:rPr lang="en-GB" dirty="0"/>
              <a:t>Development of the business </a:t>
            </a:r>
            <a:r>
              <a:rPr lang="en-GB" dirty="0" smtClean="0"/>
              <a:t>case</a:t>
            </a:r>
          </a:p>
          <a:p>
            <a:pPr>
              <a:defRPr/>
            </a:pPr>
            <a:endParaRPr lang="en-GB" dirty="0"/>
          </a:p>
          <a:p>
            <a:pPr>
              <a:defRPr/>
            </a:pPr>
            <a:r>
              <a:rPr lang="en-GB" dirty="0"/>
              <a:t>Set the PM’s objectives and duties (development of  PM’s brief</a:t>
            </a:r>
            <a:r>
              <a:rPr lang="en-GB" dirty="0" smtClean="0"/>
              <a:t>)</a:t>
            </a:r>
          </a:p>
          <a:p>
            <a:pPr>
              <a:defRPr/>
            </a:pPr>
            <a:endParaRPr lang="en-GB" dirty="0"/>
          </a:p>
          <a:p>
            <a:pPr>
              <a:defRPr/>
            </a:pPr>
            <a:r>
              <a:rPr lang="en-GB" dirty="0"/>
              <a:t>Appointment of the PM to ensure professional, competent      management co-ordination from the start. Examples  of standard terms of engagement include: RICS Project Management Agreement, APM Terms of Appointment for a Project Manager, NEC Professional Services Contract, RIBA Form of Appointment for Project Managers and NHS Estates Agreement for the Appointment of Project Managers for commissions for construction projects in the NHS</a:t>
            </a:r>
          </a:p>
          <a:p>
            <a:endParaRPr lang="en-GB" dirty="0"/>
          </a:p>
        </p:txBody>
      </p:sp>
      <p:sp>
        <p:nvSpPr>
          <p:cNvPr id="5" name="TextBox 4"/>
          <p:cNvSpPr txBox="1"/>
          <p:nvPr/>
        </p:nvSpPr>
        <p:spPr>
          <a:xfrm>
            <a:off x="6804248" y="6453336"/>
            <a:ext cx="172819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6915035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Feasibility Stage</a:t>
            </a:r>
            <a:endParaRPr lang="en-GB" dirty="0"/>
          </a:p>
        </p:txBody>
      </p:sp>
      <p:sp>
        <p:nvSpPr>
          <p:cNvPr id="3" name="Content Placeholder 2"/>
          <p:cNvSpPr>
            <a:spLocks noGrp="1"/>
          </p:cNvSpPr>
          <p:nvPr>
            <p:ph sz="quarter" idx="1"/>
          </p:nvPr>
        </p:nvSpPr>
        <p:spPr>
          <a:xfrm>
            <a:off x="539552" y="1556792"/>
            <a:ext cx="7467600" cy="4873752"/>
          </a:xfrm>
        </p:spPr>
        <p:txBody>
          <a:bodyPr>
            <a:normAutofit lnSpcReduction="10000"/>
          </a:bodyPr>
          <a:lstStyle/>
          <a:p>
            <a:r>
              <a:rPr lang="en-GB" altLang="en-US" dirty="0"/>
              <a:t>Outline project brief </a:t>
            </a:r>
            <a:endParaRPr lang="en-GB" altLang="en-US" dirty="0" smtClean="0"/>
          </a:p>
          <a:p>
            <a:endParaRPr lang="en-GB" altLang="en-US" dirty="0"/>
          </a:p>
          <a:p>
            <a:r>
              <a:rPr lang="en-GB" altLang="en-US" dirty="0"/>
              <a:t>Feasibility study reports  including service and financial objectives, requirements and risks, public consultation, geo-technical study, environmental impact assessment, health and safety study, legal/statutory/planning requirements, estimates of capital and operating costs, assessment of potential funding and potential site </a:t>
            </a:r>
            <a:r>
              <a:rPr lang="en-GB" altLang="en-US" dirty="0" smtClean="0"/>
              <a:t>assessments</a:t>
            </a:r>
          </a:p>
          <a:p>
            <a:endParaRPr lang="en-GB" altLang="en-US" dirty="0"/>
          </a:p>
          <a:p>
            <a:r>
              <a:rPr lang="en-GB" altLang="en-US" dirty="0"/>
              <a:t>Site selection and </a:t>
            </a:r>
            <a:r>
              <a:rPr lang="en-GB" altLang="en-US" dirty="0" smtClean="0"/>
              <a:t>acquisition</a:t>
            </a:r>
          </a:p>
          <a:p>
            <a:endParaRPr lang="en-GB" altLang="en-US" dirty="0"/>
          </a:p>
          <a:p>
            <a:r>
              <a:rPr lang="en-GB" altLang="en-US" dirty="0"/>
              <a:t>Procurement route selection</a:t>
            </a:r>
          </a:p>
          <a:p>
            <a:endParaRPr lang="en-GB" dirty="0"/>
          </a:p>
        </p:txBody>
      </p:sp>
      <p:sp>
        <p:nvSpPr>
          <p:cNvPr id="5" name="TextBox 4"/>
          <p:cNvSpPr txBox="1"/>
          <p:nvPr/>
        </p:nvSpPr>
        <p:spPr>
          <a:xfrm>
            <a:off x="6660232" y="6381328"/>
            <a:ext cx="1944216"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4067841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Feasibility Stage</a:t>
            </a:r>
          </a:p>
        </p:txBody>
      </p:sp>
      <p:sp>
        <p:nvSpPr>
          <p:cNvPr id="3" name="Content Placeholder 2"/>
          <p:cNvSpPr>
            <a:spLocks noGrp="1"/>
          </p:cNvSpPr>
          <p:nvPr>
            <p:ph sz="quarter" idx="1"/>
          </p:nvPr>
        </p:nvSpPr>
        <p:spPr/>
        <p:txBody>
          <a:bodyPr>
            <a:normAutofit fontScale="77500" lnSpcReduction="20000"/>
          </a:bodyPr>
          <a:lstStyle/>
          <a:p>
            <a:pPr>
              <a:defRPr/>
            </a:pPr>
            <a:r>
              <a:rPr lang="en-GB" dirty="0"/>
              <a:t>Detailed project </a:t>
            </a:r>
            <a:r>
              <a:rPr lang="en-GB" dirty="0" smtClean="0"/>
              <a:t>brief</a:t>
            </a:r>
          </a:p>
          <a:p>
            <a:pPr>
              <a:defRPr/>
            </a:pPr>
            <a:endParaRPr lang="en-GB" dirty="0" smtClean="0"/>
          </a:p>
          <a:p>
            <a:pPr>
              <a:defRPr/>
            </a:pPr>
            <a:r>
              <a:rPr lang="en-GB" dirty="0" smtClean="0"/>
              <a:t>Scheme design</a:t>
            </a:r>
          </a:p>
          <a:p>
            <a:pPr>
              <a:defRPr/>
            </a:pPr>
            <a:endParaRPr lang="en-GB" dirty="0"/>
          </a:p>
          <a:p>
            <a:pPr>
              <a:defRPr/>
            </a:pPr>
            <a:r>
              <a:rPr lang="en-GB" dirty="0"/>
              <a:t>Funding and investment </a:t>
            </a:r>
            <a:r>
              <a:rPr lang="en-GB" dirty="0" smtClean="0"/>
              <a:t>appraisal</a:t>
            </a:r>
          </a:p>
          <a:p>
            <a:pPr>
              <a:defRPr/>
            </a:pPr>
            <a:endParaRPr lang="en-GB" dirty="0"/>
          </a:p>
          <a:p>
            <a:pPr>
              <a:defRPr/>
            </a:pPr>
            <a:r>
              <a:rPr lang="en-GB" dirty="0"/>
              <a:t>Market </a:t>
            </a:r>
            <a:r>
              <a:rPr lang="en-GB" dirty="0" smtClean="0"/>
              <a:t>suitability</a:t>
            </a:r>
          </a:p>
          <a:p>
            <a:pPr>
              <a:defRPr/>
            </a:pPr>
            <a:endParaRPr lang="en-GB" dirty="0"/>
          </a:p>
          <a:p>
            <a:pPr>
              <a:defRPr/>
            </a:pPr>
            <a:r>
              <a:rPr lang="en-GB" dirty="0"/>
              <a:t>Client decision to </a:t>
            </a:r>
            <a:r>
              <a:rPr lang="en-GB" dirty="0" smtClean="0"/>
              <a:t>proceed</a:t>
            </a:r>
          </a:p>
          <a:p>
            <a:pPr>
              <a:defRPr/>
            </a:pPr>
            <a:endParaRPr lang="en-GB" dirty="0"/>
          </a:p>
          <a:p>
            <a:pPr>
              <a:defRPr/>
            </a:pPr>
            <a:r>
              <a:rPr lang="en-GB" dirty="0"/>
              <a:t>Project Execution Plan – developed by PM for the project sponsor  and sets out the policies and procedures  for the project , project scope, objectives and priorities. Used for sign off at the end of the feasibility and strategy phases, a prospectus for funding and information for prospective  contractors. It contains plans, procedures and control processes for monitoring and reporting.</a:t>
            </a:r>
          </a:p>
          <a:p>
            <a:endParaRPr lang="en-GB" dirty="0"/>
          </a:p>
        </p:txBody>
      </p:sp>
      <p:sp>
        <p:nvSpPr>
          <p:cNvPr id="5" name="TextBox 4"/>
          <p:cNvSpPr txBox="1"/>
          <p:nvPr/>
        </p:nvSpPr>
        <p:spPr>
          <a:xfrm>
            <a:off x="6516216" y="6381328"/>
            <a:ext cx="1944216" cy="246221"/>
          </a:xfrm>
          <a:prstGeom prst="rect">
            <a:avLst/>
          </a:prstGeom>
          <a:noFill/>
        </p:spPr>
        <p:txBody>
          <a:bodyPr wrap="square" rtlCol="0">
            <a:spAutoFit/>
          </a:bodyPr>
          <a:lstStyle/>
          <a:p>
            <a:r>
              <a:rPr lang="en-GB" sz="1000" dirty="0"/>
              <a:t>© Morecraft Drury 2014</a:t>
            </a:r>
          </a:p>
        </p:txBody>
      </p:sp>
    </p:spTree>
    <p:extLst>
      <p:ext uri="{BB962C8B-B14F-4D97-AF65-F5344CB8AC3E}">
        <p14:creationId xmlns:p14="http://schemas.microsoft.com/office/powerpoint/2010/main" val="1782531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Strategy Stage</a:t>
            </a:r>
            <a:endParaRPr lang="en-GB" dirty="0"/>
          </a:p>
        </p:txBody>
      </p:sp>
      <p:sp>
        <p:nvSpPr>
          <p:cNvPr id="3" name="Content Placeholder 2"/>
          <p:cNvSpPr>
            <a:spLocks noGrp="1"/>
          </p:cNvSpPr>
          <p:nvPr>
            <p:ph sz="quarter" idx="1"/>
          </p:nvPr>
        </p:nvSpPr>
        <p:spPr/>
        <p:txBody>
          <a:bodyPr>
            <a:normAutofit fontScale="92500"/>
          </a:bodyPr>
          <a:lstStyle/>
          <a:p>
            <a:pPr>
              <a:defRPr/>
            </a:pPr>
            <a:r>
              <a:rPr lang="en-GB" dirty="0"/>
              <a:t>Selection of the project </a:t>
            </a:r>
            <a:r>
              <a:rPr lang="en-GB" dirty="0" smtClean="0"/>
              <a:t>team</a:t>
            </a:r>
            <a:endParaRPr lang="en-GB" dirty="0"/>
          </a:p>
          <a:p>
            <a:pPr>
              <a:defRPr/>
            </a:pPr>
            <a:r>
              <a:rPr lang="en-GB" dirty="0" smtClean="0"/>
              <a:t>Reviewing </a:t>
            </a:r>
            <a:r>
              <a:rPr lang="en-GB" dirty="0"/>
              <a:t>and developing the project brief with the </a:t>
            </a:r>
            <a:r>
              <a:rPr lang="en-GB" dirty="0" smtClean="0"/>
              <a:t>client</a:t>
            </a:r>
            <a:endParaRPr lang="en-GB" dirty="0"/>
          </a:p>
          <a:p>
            <a:pPr>
              <a:defRPr/>
            </a:pPr>
            <a:r>
              <a:rPr lang="en-GB" dirty="0"/>
              <a:t> </a:t>
            </a:r>
            <a:r>
              <a:rPr lang="en-GB" dirty="0" smtClean="0"/>
              <a:t>Develop </a:t>
            </a:r>
            <a:r>
              <a:rPr lang="en-GB" dirty="0"/>
              <a:t>organisation structure, roles and responsibilities</a:t>
            </a:r>
          </a:p>
          <a:p>
            <a:pPr>
              <a:defRPr/>
            </a:pPr>
            <a:r>
              <a:rPr lang="en-GB" dirty="0" smtClean="0"/>
              <a:t>Communication </a:t>
            </a:r>
            <a:r>
              <a:rPr lang="en-GB" dirty="0"/>
              <a:t>routes</a:t>
            </a:r>
          </a:p>
          <a:p>
            <a:pPr>
              <a:defRPr/>
            </a:pPr>
            <a:r>
              <a:rPr lang="en-GB" dirty="0" smtClean="0"/>
              <a:t>Decision </a:t>
            </a:r>
            <a:r>
              <a:rPr lang="en-GB" dirty="0"/>
              <a:t>points/Gateways</a:t>
            </a:r>
          </a:p>
          <a:p>
            <a:pPr>
              <a:defRPr/>
            </a:pPr>
            <a:r>
              <a:rPr lang="en-GB" dirty="0" smtClean="0"/>
              <a:t>Compliance </a:t>
            </a:r>
            <a:r>
              <a:rPr lang="en-GB" dirty="0"/>
              <a:t>with CDM regulations</a:t>
            </a:r>
          </a:p>
          <a:p>
            <a:pPr>
              <a:defRPr/>
            </a:pPr>
            <a:r>
              <a:rPr lang="en-GB" dirty="0" smtClean="0"/>
              <a:t>Application </a:t>
            </a:r>
            <a:r>
              <a:rPr lang="en-GB" dirty="0"/>
              <a:t>of value management</a:t>
            </a:r>
          </a:p>
          <a:p>
            <a:pPr>
              <a:defRPr/>
            </a:pPr>
            <a:r>
              <a:rPr lang="en-GB" dirty="0" smtClean="0"/>
              <a:t>Advising </a:t>
            </a:r>
            <a:r>
              <a:rPr lang="en-GB" dirty="0"/>
              <a:t>client on appointment of additional consultants</a:t>
            </a:r>
          </a:p>
          <a:p>
            <a:pPr>
              <a:defRPr/>
            </a:pPr>
            <a:r>
              <a:rPr lang="en-GB" dirty="0" smtClean="0"/>
              <a:t>Risk </a:t>
            </a:r>
            <a:r>
              <a:rPr lang="en-GB" dirty="0"/>
              <a:t>management procedures</a:t>
            </a:r>
          </a:p>
          <a:p>
            <a:pPr>
              <a:defRPr/>
            </a:pPr>
            <a:r>
              <a:rPr lang="en-GB" dirty="0" smtClean="0"/>
              <a:t>Advising </a:t>
            </a:r>
            <a:r>
              <a:rPr lang="en-GB" dirty="0"/>
              <a:t>on most appropriate form of contract</a:t>
            </a:r>
          </a:p>
          <a:p>
            <a:endParaRPr lang="en-GB" dirty="0"/>
          </a:p>
        </p:txBody>
      </p:sp>
      <p:sp>
        <p:nvSpPr>
          <p:cNvPr id="5" name="TextBox 4"/>
          <p:cNvSpPr txBox="1"/>
          <p:nvPr/>
        </p:nvSpPr>
        <p:spPr>
          <a:xfrm>
            <a:off x="6588224" y="6525344"/>
            <a:ext cx="208823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2841641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Strategy Stage</a:t>
            </a:r>
          </a:p>
        </p:txBody>
      </p:sp>
      <p:sp>
        <p:nvSpPr>
          <p:cNvPr id="3" name="Content Placeholder 2"/>
          <p:cNvSpPr>
            <a:spLocks noGrp="1"/>
          </p:cNvSpPr>
          <p:nvPr>
            <p:ph sz="quarter" idx="1"/>
          </p:nvPr>
        </p:nvSpPr>
        <p:spPr/>
        <p:txBody>
          <a:bodyPr>
            <a:normAutofit fontScale="92500" lnSpcReduction="10000"/>
          </a:bodyPr>
          <a:lstStyle/>
          <a:p>
            <a:pPr>
              <a:defRPr/>
            </a:pPr>
            <a:r>
              <a:rPr lang="en-GB" dirty="0"/>
              <a:t>Setting procedures for managing relationships, monitoring, control and administration of the project</a:t>
            </a:r>
          </a:p>
          <a:p>
            <a:pPr>
              <a:defRPr/>
            </a:pPr>
            <a:r>
              <a:rPr lang="en-GB" dirty="0" smtClean="0"/>
              <a:t>IT</a:t>
            </a:r>
            <a:endParaRPr lang="en-GB" dirty="0"/>
          </a:p>
          <a:p>
            <a:pPr>
              <a:defRPr/>
            </a:pPr>
            <a:r>
              <a:rPr lang="en-GB" dirty="0" smtClean="0"/>
              <a:t>Project </a:t>
            </a:r>
            <a:r>
              <a:rPr lang="en-GB" dirty="0"/>
              <a:t>Master Schedule – it is the PM’s responsibility to monitor progress and identify risks and mitigation measures</a:t>
            </a:r>
          </a:p>
          <a:p>
            <a:pPr>
              <a:defRPr/>
            </a:pPr>
            <a:r>
              <a:rPr lang="en-GB" dirty="0" smtClean="0"/>
              <a:t>Cost </a:t>
            </a:r>
            <a:r>
              <a:rPr lang="en-GB" dirty="0"/>
              <a:t>planning and development of the budget</a:t>
            </a:r>
          </a:p>
          <a:p>
            <a:pPr>
              <a:defRPr/>
            </a:pPr>
            <a:r>
              <a:rPr lang="en-GB" dirty="0" smtClean="0"/>
              <a:t>Cost </a:t>
            </a:r>
            <a:r>
              <a:rPr lang="en-GB" dirty="0"/>
              <a:t>control – ensuring the project is within the approved budget, regular reporting and updating, management of change order process, provision of cash flows</a:t>
            </a:r>
          </a:p>
          <a:p>
            <a:pPr>
              <a:defRPr/>
            </a:pPr>
            <a:r>
              <a:rPr lang="en-GB" dirty="0" smtClean="0"/>
              <a:t>Procurement </a:t>
            </a:r>
            <a:r>
              <a:rPr lang="en-GB" dirty="0"/>
              <a:t>– compliance with EU procurement directives etc.</a:t>
            </a:r>
          </a:p>
          <a:p>
            <a:pPr>
              <a:defRPr/>
            </a:pPr>
            <a:r>
              <a:rPr lang="en-GB" dirty="0" smtClean="0"/>
              <a:t>Appointment </a:t>
            </a:r>
            <a:r>
              <a:rPr lang="en-GB" dirty="0"/>
              <a:t>of the project </a:t>
            </a:r>
            <a:r>
              <a:rPr lang="en-GB" dirty="0" smtClean="0"/>
              <a:t>team</a:t>
            </a:r>
            <a:endParaRPr lang="en-GB" dirty="0"/>
          </a:p>
        </p:txBody>
      </p:sp>
      <p:sp>
        <p:nvSpPr>
          <p:cNvPr id="5" name="TextBox 4"/>
          <p:cNvSpPr txBox="1"/>
          <p:nvPr/>
        </p:nvSpPr>
        <p:spPr>
          <a:xfrm>
            <a:off x="6804248" y="6309320"/>
            <a:ext cx="1800200"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22064549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Strategy Stage</a:t>
            </a:r>
          </a:p>
        </p:txBody>
      </p:sp>
      <p:sp>
        <p:nvSpPr>
          <p:cNvPr id="3" name="Content Placeholder 2"/>
          <p:cNvSpPr>
            <a:spLocks noGrp="1"/>
          </p:cNvSpPr>
          <p:nvPr>
            <p:ph sz="quarter" idx="1"/>
          </p:nvPr>
        </p:nvSpPr>
        <p:spPr/>
        <p:txBody>
          <a:bodyPr>
            <a:normAutofit fontScale="92500"/>
          </a:bodyPr>
          <a:lstStyle/>
          <a:p>
            <a:r>
              <a:rPr lang="en-GB" altLang="en-US" dirty="0"/>
              <a:t>Management of all consultant activities – this is a very busy and important time with many design and procurement activities</a:t>
            </a:r>
          </a:p>
          <a:p>
            <a:endParaRPr lang="en-GB" altLang="en-US" dirty="0"/>
          </a:p>
          <a:p>
            <a:r>
              <a:rPr lang="en-GB" altLang="en-US" dirty="0"/>
              <a:t>Ensure statutory consents including necessary planning permission is in place, Building Regulations compliant</a:t>
            </a:r>
          </a:p>
          <a:p>
            <a:endParaRPr lang="en-GB" altLang="en-US" dirty="0"/>
          </a:p>
          <a:p>
            <a:r>
              <a:rPr lang="en-GB" altLang="en-US" dirty="0"/>
              <a:t>Bringing the contractor on-board</a:t>
            </a:r>
          </a:p>
          <a:p>
            <a:endParaRPr lang="en-GB" altLang="en-US" dirty="0"/>
          </a:p>
          <a:p>
            <a:r>
              <a:rPr lang="en-GB" altLang="en-US" dirty="0"/>
              <a:t>Pre-start meeting</a:t>
            </a:r>
          </a:p>
          <a:p>
            <a:endParaRPr lang="en-GB" altLang="en-US" dirty="0"/>
          </a:p>
          <a:p>
            <a:r>
              <a:rPr lang="en-GB" altLang="en-US" dirty="0"/>
              <a:t>Fee payment sign off to consultants</a:t>
            </a:r>
          </a:p>
        </p:txBody>
      </p:sp>
      <p:sp>
        <p:nvSpPr>
          <p:cNvPr id="5" name="TextBox 4"/>
          <p:cNvSpPr txBox="1"/>
          <p:nvPr/>
        </p:nvSpPr>
        <p:spPr>
          <a:xfrm>
            <a:off x="6300192" y="6525344"/>
            <a:ext cx="237626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1653179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Pre-Construction Stage</a:t>
            </a:r>
            <a:endParaRPr lang="en-GB" dirty="0"/>
          </a:p>
        </p:txBody>
      </p:sp>
      <p:sp>
        <p:nvSpPr>
          <p:cNvPr id="3" name="Content Placeholder 2"/>
          <p:cNvSpPr>
            <a:spLocks noGrp="1"/>
          </p:cNvSpPr>
          <p:nvPr>
            <p:ph sz="quarter" idx="1"/>
          </p:nvPr>
        </p:nvSpPr>
        <p:spPr>
          <a:xfrm>
            <a:off x="395536" y="1628800"/>
            <a:ext cx="7467600" cy="4873752"/>
          </a:xfrm>
        </p:spPr>
        <p:txBody>
          <a:bodyPr>
            <a:normAutofit fontScale="92500"/>
          </a:bodyPr>
          <a:lstStyle/>
          <a:p>
            <a:r>
              <a:rPr lang="en-GB" altLang="en-US" dirty="0"/>
              <a:t>Management of all consultant activities – this is a very busy and important time with many design and procurement </a:t>
            </a:r>
            <a:r>
              <a:rPr lang="en-GB" altLang="en-US" dirty="0" smtClean="0"/>
              <a:t>activities</a:t>
            </a:r>
          </a:p>
          <a:p>
            <a:endParaRPr lang="en-GB" altLang="en-US" dirty="0"/>
          </a:p>
          <a:p>
            <a:r>
              <a:rPr lang="en-GB" altLang="en-US" dirty="0" smtClean="0"/>
              <a:t>Ensure </a:t>
            </a:r>
            <a:r>
              <a:rPr lang="en-GB" altLang="en-US" dirty="0"/>
              <a:t>statutory consents including necessary planning permission is in place, Building Regulations </a:t>
            </a:r>
            <a:r>
              <a:rPr lang="en-GB" altLang="en-US" dirty="0" smtClean="0"/>
              <a:t>compliant</a:t>
            </a:r>
          </a:p>
          <a:p>
            <a:endParaRPr lang="en-GB" altLang="en-US" dirty="0"/>
          </a:p>
          <a:p>
            <a:r>
              <a:rPr lang="en-GB" altLang="en-US" dirty="0" smtClean="0"/>
              <a:t>Bringing </a:t>
            </a:r>
            <a:r>
              <a:rPr lang="en-GB" altLang="en-US" dirty="0"/>
              <a:t>the contractor </a:t>
            </a:r>
            <a:r>
              <a:rPr lang="en-GB" altLang="en-US" dirty="0" smtClean="0"/>
              <a:t>on-board</a:t>
            </a:r>
          </a:p>
          <a:p>
            <a:endParaRPr lang="en-GB" altLang="en-US" dirty="0"/>
          </a:p>
          <a:p>
            <a:r>
              <a:rPr lang="en-GB" altLang="en-US" dirty="0" smtClean="0"/>
              <a:t>Pre-start meeting</a:t>
            </a:r>
          </a:p>
          <a:p>
            <a:endParaRPr lang="en-GB" altLang="en-US" dirty="0"/>
          </a:p>
          <a:p>
            <a:r>
              <a:rPr lang="en-GB" altLang="en-US" dirty="0" smtClean="0"/>
              <a:t>Fee </a:t>
            </a:r>
            <a:r>
              <a:rPr lang="en-GB" altLang="en-US" dirty="0"/>
              <a:t>payment sign off to consultants</a:t>
            </a:r>
          </a:p>
          <a:p>
            <a:pPr marL="0" indent="0">
              <a:buNone/>
            </a:pPr>
            <a:endParaRPr lang="en-GB" dirty="0"/>
          </a:p>
        </p:txBody>
      </p:sp>
      <p:sp>
        <p:nvSpPr>
          <p:cNvPr id="5" name="TextBox 4"/>
          <p:cNvSpPr txBox="1"/>
          <p:nvPr/>
        </p:nvSpPr>
        <p:spPr>
          <a:xfrm>
            <a:off x="6300192" y="6525344"/>
            <a:ext cx="237626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37954960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Construction Stage</a:t>
            </a:r>
            <a:endParaRPr lang="en-GB" dirty="0"/>
          </a:p>
        </p:txBody>
      </p:sp>
      <p:sp>
        <p:nvSpPr>
          <p:cNvPr id="3" name="Content Placeholder 2"/>
          <p:cNvSpPr>
            <a:spLocks noGrp="1"/>
          </p:cNvSpPr>
          <p:nvPr>
            <p:ph sz="quarter" idx="1"/>
          </p:nvPr>
        </p:nvSpPr>
        <p:spPr/>
        <p:txBody>
          <a:bodyPr/>
          <a:lstStyle/>
          <a:p>
            <a:r>
              <a:rPr lang="en-GB" altLang="en-US" dirty="0" smtClean="0"/>
              <a:t>The </a:t>
            </a:r>
            <a:r>
              <a:rPr lang="en-GB" altLang="en-US" dirty="0"/>
              <a:t>“driver” of the project</a:t>
            </a:r>
          </a:p>
          <a:p>
            <a:r>
              <a:rPr lang="en-GB" altLang="en-US" dirty="0" smtClean="0"/>
              <a:t>Programme </a:t>
            </a:r>
            <a:r>
              <a:rPr lang="en-GB" altLang="en-US" dirty="0"/>
              <a:t>management</a:t>
            </a:r>
          </a:p>
          <a:p>
            <a:r>
              <a:rPr lang="en-GB" altLang="en-US" dirty="0" smtClean="0"/>
              <a:t>Budgetary </a:t>
            </a:r>
            <a:r>
              <a:rPr lang="en-GB" altLang="en-US" dirty="0"/>
              <a:t>control and checking payments</a:t>
            </a:r>
          </a:p>
          <a:p>
            <a:r>
              <a:rPr lang="en-GB" altLang="en-US" dirty="0" smtClean="0"/>
              <a:t>Managing </a:t>
            </a:r>
            <a:r>
              <a:rPr lang="en-GB" altLang="en-US" dirty="0"/>
              <a:t>change</a:t>
            </a:r>
          </a:p>
          <a:p>
            <a:r>
              <a:rPr lang="en-GB" altLang="en-US" dirty="0"/>
              <a:t>Implementing corrective action where required</a:t>
            </a:r>
          </a:p>
          <a:p>
            <a:r>
              <a:rPr lang="en-GB" altLang="en-US" dirty="0" smtClean="0"/>
              <a:t>Management </a:t>
            </a:r>
            <a:r>
              <a:rPr lang="en-GB" altLang="en-US" dirty="0"/>
              <a:t>of the design team</a:t>
            </a:r>
          </a:p>
          <a:p>
            <a:r>
              <a:rPr lang="en-GB" altLang="en-US" dirty="0" smtClean="0"/>
              <a:t>Regular </a:t>
            </a:r>
            <a:r>
              <a:rPr lang="en-GB" altLang="en-US" dirty="0"/>
              <a:t>reporting to the client</a:t>
            </a:r>
          </a:p>
          <a:p>
            <a:r>
              <a:rPr lang="en-GB" altLang="en-US" dirty="0" smtClean="0"/>
              <a:t>Regular </a:t>
            </a:r>
            <a:r>
              <a:rPr lang="en-GB" altLang="en-US" dirty="0"/>
              <a:t>project meetings</a:t>
            </a:r>
          </a:p>
          <a:p>
            <a:r>
              <a:rPr lang="en-GB" altLang="en-US" dirty="0" smtClean="0"/>
              <a:t>Ensuring </a:t>
            </a:r>
            <a:r>
              <a:rPr lang="en-GB" altLang="en-US" dirty="0"/>
              <a:t>compliance with health and safety and CDM </a:t>
            </a:r>
            <a:r>
              <a:rPr lang="en-GB" altLang="en-US" dirty="0" err="1"/>
              <a:t>regs</a:t>
            </a:r>
            <a:r>
              <a:rPr lang="en-GB" altLang="en-US" dirty="0"/>
              <a:t> </a:t>
            </a:r>
          </a:p>
        </p:txBody>
      </p:sp>
      <p:sp>
        <p:nvSpPr>
          <p:cNvPr id="5" name="TextBox 4"/>
          <p:cNvSpPr txBox="1"/>
          <p:nvPr/>
        </p:nvSpPr>
        <p:spPr>
          <a:xfrm>
            <a:off x="6300192" y="6453336"/>
            <a:ext cx="2304256"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38914791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Construction Stage</a:t>
            </a:r>
            <a:endParaRPr lang="en-GB" dirty="0"/>
          </a:p>
        </p:txBody>
      </p:sp>
      <p:sp>
        <p:nvSpPr>
          <p:cNvPr id="3" name="Content Placeholder 2"/>
          <p:cNvSpPr>
            <a:spLocks noGrp="1"/>
          </p:cNvSpPr>
          <p:nvPr>
            <p:ph sz="quarter" idx="1"/>
          </p:nvPr>
        </p:nvSpPr>
        <p:spPr/>
        <p:txBody>
          <a:bodyPr>
            <a:normAutofit fontScale="92500" lnSpcReduction="10000"/>
          </a:bodyPr>
          <a:lstStyle/>
          <a:p>
            <a:pPr>
              <a:defRPr/>
            </a:pPr>
            <a:r>
              <a:rPr lang="en-GB" dirty="0"/>
              <a:t>Ensure statutory and contractual formalities are in place before commencement on site </a:t>
            </a:r>
            <a:r>
              <a:rPr lang="en-GB" dirty="0" smtClean="0"/>
              <a:t>including:</a:t>
            </a:r>
          </a:p>
          <a:p>
            <a:pPr marL="393192" lvl="1" indent="0">
              <a:defRPr/>
            </a:pPr>
            <a:r>
              <a:rPr lang="en-GB" dirty="0"/>
              <a:t>Planning</a:t>
            </a:r>
          </a:p>
          <a:p>
            <a:pPr marL="393192" lvl="1" indent="0">
              <a:defRPr/>
            </a:pPr>
            <a:r>
              <a:rPr lang="en-GB" dirty="0"/>
              <a:t>CDM notification</a:t>
            </a:r>
          </a:p>
          <a:p>
            <a:pPr marL="393192" lvl="1" indent="0">
              <a:defRPr/>
            </a:pPr>
            <a:r>
              <a:rPr lang="en-GB" dirty="0"/>
              <a:t>3</a:t>
            </a:r>
            <a:r>
              <a:rPr lang="en-GB" baseline="30000" dirty="0"/>
              <a:t>rd</a:t>
            </a:r>
            <a:r>
              <a:rPr lang="en-GB" dirty="0"/>
              <a:t> party insurance</a:t>
            </a:r>
          </a:p>
          <a:p>
            <a:pPr marL="393192" lvl="1" indent="0">
              <a:defRPr/>
            </a:pPr>
            <a:r>
              <a:rPr lang="en-GB" dirty="0"/>
              <a:t>PI insurance  of consultants</a:t>
            </a:r>
          </a:p>
          <a:p>
            <a:pPr marL="393192" lvl="1" indent="0">
              <a:defRPr/>
            </a:pPr>
            <a:r>
              <a:rPr lang="en-GB" dirty="0"/>
              <a:t>Notice to start work issued to Local  Authority </a:t>
            </a:r>
          </a:p>
          <a:p>
            <a:pPr marL="393192" lvl="1" indent="0">
              <a:defRPr/>
            </a:pPr>
            <a:r>
              <a:rPr lang="en-GB" dirty="0"/>
              <a:t>Fire regulation compliance</a:t>
            </a:r>
          </a:p>
          <a:p>
            <a:pPr marL="393192" lvl="1" indent="0">
              <a:defRPr/>
            </a:pPr>
            <a:r>
              <a:rPr lang="en-GB" dirty="0"/>
              <a:t>Performance bonds </a:t>
            </a:r>
          </a:p>
          <a:p>
            <a:pPr lvl="1">
              <a:defRPr/>
            </a:pPr>
            <a:endParaRPr lang="en-GB" dirty="0" smtClean="0"/>
          </a:p>
          <a:p>
            <a:pPr>
              <a:defRPr/>
            </a:pPr>
            <a:r>
              <a:rPr lang="en-GB" dirty="0" smtClean="0"/>
              <a:t>On  </a:t>
            </a:r>
            <a:r>
              <a:rPr lang="en-GB" dirty="0"/>
              <a:t>PC ensure electrical certificates, fire testing etc </a:t>
            </a:r>
            <a:r>
              <a:rPr lang="en-GB" dirty="0" smtClean="0"/>
              <a:t>obtained</a:t>
            </a:r>
          </a:p>
          <a:p>
            <a:pPr>
              <a:defRPr/>
            </a:pPr>
            <a:r>
              <a:rPr lang="en-GB" dirty="0" smtClean="0"/>
              <a:t>Regularly  </a:t>
            </a:r>
            <a:r>
              <a:rPr lang="en-GB" dirty="0"/>
              <a:t>update risk </a:t>
            </a:r>
            <a:r>
              <a:rPr lang="en-GB" dirty="0" smtClean="0"/>
              <a:t>register</a:t>
            </a:r>
          </a:p>
          <a:p>
            <a:pPr>
              <a:defRPr/>
            </a:pPr>
            <a:r>
              <a:rPr lang="en-GB" dirty="0" smtClean="0"/>
              <a:t>Management </a:t>
            </a:r>
            <a:r>
              <a:rPr lang="en-GB" dirty="0"/>
              <a:t>of the supply chain</a:t>
            </a:r>
          </a:p>
          <a:p>
            <a:endParaRPr lang="en-GB" dirty="0"/>
          </a:p>
        </p:txBody>
      </p:sp>
      <p:sp>
        <p:nvSpPr>
          <p:cNvPr id="5" name="TextBox 4"/>
          <p:cNvSpPr txBox="1"/>
          <p:nvPr/>
        </p:nvSpPr>
        <p:spPr>
          <a:xfrm>
            <a:off x="6372200" y="6453336"/>
            <a:ext cx="2160240"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9432754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Engineering Services Commissioning</a:t>
            </a:r>
            <a:endParaRPr lang="en-GB" dirty="0"/>
          </a:p>
        </p:txBody>
      </p:sp>
      <p:sp>
        <p:nvSpPr>
          <p:cNvPr id="3" name="Content Placeholder 2"/>
          <p:cNvSpPr>
            <a:spLocks noGrp="1"/>
          </p:cNvSpPr>
          <p:nvPr>
            <p:ph sz="quarter" idx="1"/>
          </p:nvPr>
        </p:nvSpPr>
        <p:spPr/>
        <p:txBody>
          <a:bodyPr>
            <a:normAutofit fontScale="92500" lnSpcReduction="10000"/>
          </a:bodyPr>
          <a:lstStyle/>
          <a:p>
            <a:pPr>
              <a:defRPr/>
            </a:pPr>
            <a:r>
              <a:rPr lang="en-GB" dirty="0"/>
              <a:t>The PM is to ensure that the commissioning of the separate systems are properly planned and executed, so that the system  works as a whole at practical </a:t>
            </a:r>
            <a:r>
              <a:rPr lang="en-GB" dirty="0" smtClean="0"/>
              <a:t>completion/handover</a:t>
            </a:r>
          </a:p>
          <a:p>
            <a:pPr>
              <a:defRPr/>
            </a:pPr>
            <a:endParaRPr lang="en-GB" dirty="0"/>
          </a:p>
          <a:p>
            <a:pPr>
              <a:defRPr/>
            </a:pPr>
            <a:r>
              <a:rPr lang="en-GB" dirty="0" smtClean="0"/>
              <a:t>Commissioning </a:t>
            </a:r>
            <a:r>
              <a:rPr lang="en-GB" dirty="0"/>
              <a:t>should be started as early as </a:t>
            </a:r>
            <a:r>
              <a:rPr lang="en-GB" dirty="0" smtClean="0"/>
              <a:t>possible</a:t>
            </a:r>
          </a:p>
          <a:p>
            <a:pPr>
              <a:defRPr/>
            </a:pPr>
            <a:endParaRPr lang="en-GB" dirty="0"/>
          </a:p>
          <a:p>
            <a:pPr>
              <a:defRPr/>
            </a:pPr>
            <a:r>
              <a:rPr lang="en-GB" dirty="0" smtClean="0"/>
              <a:t>Employ </a:t>
            </a:r>
            <a:r>
              <a:rPr lang="en-GB" dirty="0"/>
              <a:t>a separate commissioning </a:t>
            </a:r>
            <a:r>
              <a:rPr lang="en-GB" dirty="0" smtClean="0"/>
              <a:t>contractor</a:t>
            </a:r>
          </a:p>
          <a:p>
            <a:pPr>
              <a:defRPr/>
            </a:pPr>
            <a:endParaRPr lang="en-GB" dirty="0"/>
          </a:p>
          <a:p>
            <a:pPr>
              <a:defRPr/>
            </a:pPr>
            <a:r>
              <a:rPr lang="en-GB" dirty="0" smtClean="0"/>
              <a:t>Implement </a:t>
            </a:r>
            <a:r>
              <a:rPr lang="en-GB" dirty="0"/>
              <a:t>procedures for ongoing commissioning during defects </a:t>
            </a:r>
            <a:r>
              <a:rPr lang="en-GB" dirty="0" smtClean="0"/>
              <a:t>period</a:t>
            </a:r>
          </a:p>
          <a:p>
            <a:pPr>
              <a:defRPr/>
            </a:pPr>
            <a:endParaRPr lang="en-GB" dirty="0"/>
          </a:p>
          <a:p>
            <a:pPr>
              <a:defRPr/>
            </a:pPr>
            <a:r>
              <a:rPr lang="en-GB" dirty="0" smtClean="0"/>
              <a:t>Ensure </a:t>
            </a:r>
            <a:r>
              <a:rPr lang="en-GB" dirty="0"/>
              <a:t>O&amp;M manuals complete</a:t>
            </a:r>
          </a:p>
        </p:txBody>
      </p:sp>
      <p:sp>
        <p:nvSpPr>
          <p:cNvPr id="5" name="TextBox 4"/>
          <p:cNvSpPr txBox="1"/>
          <p:nvPr/>
        </p:nvSpPr>
        <p:spPr>
          <a:xfrm>
            <a:off x="6300192" y="6453336"/>
            <a:ext cx="2232248"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1245752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093314" cy="696535"/>
          </a:xfrm>
        </p:spPr>
        <p:txBody>
          <a:bodyPr/>
          <a:lstStyle/>
          <a:p>
            <a:r>
              <a:rPr lang="en-GB" sz="3200" dirty="0" smtClean="0"/>
              <a:t>What is Project Management?</a:t>
            </a:r>
            <a:endParaRPr lang="en-GB" dirty="0"/>
          </a:p>
        </p:txBody>
      </p:sp>
      <p:sp>
        <p:nvSpPr>
          <p:cNvPr id="3" name="Content Placeholder 2"/>
          <p:cNvSpPr>
            <a:spLocks noGrp="1"/>
          </p:cNvSpPr>
          <p:nvPr>
            <p:ph sz="quarter" idx="1"/>
          </p:nvPr>
        </p:nvSpPr>
        <p:spPr>
          <a:xfrm>
            <a:off x="457200" y="1896216"/>
            <a:ext cx="7467600" cy="4269088"/>
          </a:xfrm>
        </p:spPr>
        <p:txBody>
          <a:bodyPr>
            <a:normAutofit fontScale="92500" lnSpcReduction="20000"/>
          </a:bodyPr>
          <a:lstStyle/>
          <a:p>
            <a:pPr>
              <a:buClr>
                <a:schemeClr val="accent3"/>
              </a:buClr>
              <a:defRPr/>
            </a:pPr>
            <a:r>
              <a:rPr lang="en-GB" dirty="0"/>
              <a:t>Unfortunately the title “project manager” means different things to different  people. Often the contractor gives his site based agent the title “project manager” yet the client also gives this title to his representative. It is the latter we are concerned with </a:t>
            </a:r>
            <a:r>
              <a:rPr lang="en-GB" dirty="0" smtClean="0"/>
              <a:t>.</a:t>
            </a:r>
          </a:p>
          <a:p>
            <a:pPr marL="0" indent="0">
              <a:buClr>
                <a:schemeClr val="accent3"/>
              </a:buClr>
              <a:buNone/>
              <a:defRPr/>
            </a:pPr>
            <a:endParaRPr lang="en-GB" dirty="0"/>
          </a:p>
          <a:p>
            <a:pPr>
              <a:buClr>
                <a:schemeClr val="accent3"/>
              </a:buClr>
              <a:defRPr/>
            </a:pPr>
            <a:r>
              <a:rPr lang="en-GB" dirty="0"/>
              <a:t>The other issue is whether  the  role is full project management  or is it project co-ordination</a:t>
            </a:r>
            <a:r>
              <a:rPr lang="en-GB" dirty="0" smtClean="0"/>
              <a:t>?</a:t>
            </a:r>
          </a:p>
          <a:p>
            <a:pPr marL="0" indent="0">
              <a:buClr>
                <a:schemeClr val="accent3"/>
              </a:buClr>
              <a:buNone/>
              <a:defRPr/>
            </a:pPr>
            <a:endParaRPr lang="en-GB" dirty="0"/>
          </a:p>
          <a:p>
            <a:pPr>
              <a:buClr>
                <a:schemeClr val="accent3"/>
              </a:buClr>
              <a:defRPr/>
            </a:pPr>
            <a:r>
              <a:rPr lang="en-GB" dirty="0"/>
              <a:t>Project co-ordination is usually for a part of the development process. If the PM appoints consultants it is usually deemed “project management”, if the client appoints the consultants, “project co-ordination”</a:t>
            </a:r>
          </a:p>
          <a:p>
            <a:endParaRPr lang="en-GB" dirty="0"/>
          </a:p>
        </p:txBody>
      </p:sp>
      <p:pic>
        <p:nvPicPr>
          <p:cNvPr id="4" name="Picture 2" descr="Z:\Current Clients\Trevor Drury\Docs\MDlogo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372200" y="6381328"/>
            <a:ext cx="208823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3461150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Completion &amp; Handover</a:t>
            </a:r>
            <a:endParaRPr lang="en-GB" dirty="0"/>
          </a:p>
        </p:txBody>
      </p:sp>
      <p:sp>
        <p:nvSpPr>
          <p:cNvPr id="3" name="Content Placeholder 2"/>
          <p:cNvSpPr>
            <a:spLocks noGrp="1"/>
          </p:cNvSpPr>
          <p:nvPr>
            <p:ph sz="quarter" idx="1"/>
          </p:nvPr>
        </p:nvSpPr>
        <p:spPr/>
        <p:txBody>
          <a:bodyPr/>
          <a:lstStyle/>
          <a:p>
            <a:r>
              <a:rPr lang="en-GB" altLang="en-US" dirty="0"/>
              <a:t>Ensure contract administrator has inspected the works and issued PC certificate with list of outstanding snags</a:t>
            </a:r>
          </a:p>
          <a:p>
            <a:r>
              <a:rPr lang="en-GB" altLang="en-US" dirty="0" smtClean="0"/>
              <a:t>Ensure </a:t>
            </a:r>
            <a:r>
              <a:rPr lang="en-GB" altLang="en-US" dirty="0"/>
              <a:t>client has insurances and security in place</a:t>
            </a:r>
          </a:p>
          <a:p>
            <a:r>
              <a:rPr lang="en-GB" altLang="en-US" dirty="0" smtClean="0"/>
              <a:t>Final </a:t>
            </a:r>
            <a:r>
              <a:rPr lang="en-GB" altLang="en-US" dirty="0"/>
              <a:t>account</a:t>
            </a:r>
          </a:p>
          <a:p>
            <a:r>
              <a:rPr lang="en-GB" altLang="en-US" dirty="0" smtClean="0"/>
              <a:t>Ensure </a:t>
            </a:r>
            <a:r>
              <a:rPr lang="en-GB" altLang="en-US" dirty="0"/>
              <a:t>owner/ tenant fit out works  are programmed, co-ordinated and have access</a:t>
            </a:r>
          </a:p>
          <a:p>
            <a:r>
              <a:rPr lang="en-GB" altLang="en-US" dirty="0" smtClean="0"/>
              <a:t>Ensure </a:t>
            </a:r>
            <a:r>
              <a:rPr lang="en-GB" altLang="en-US" dirty="0"/>
              <a:t>client has commissioning in place during occupancy</a:t>
            </a:r>
          </a:p>
          <a:p>
            <a:r>
              <a:rPr lang="en-GB" altLang="en-US" dirty="0" smtClean="0"/>
              <a:t>Liaise </a:t>
            </a:r>
            <a:r>
              <a:rPr lang="en-GB" altLang="en-US" dirty="0"/>
              <a:t>with in-house management on moving in staff</a:t>
            </a:r>
          </a:p>
        </p:txBody>
      </p:sp>
      <p:sp>
        <p:nvSpPr>
          <p:cNvPr id="5" name="TextBox 4"/>
          <p:cNvSpPr txBox="1"/>
          <p:nvPr/>
        </p:nvSpPr>
        <p:spPr>
          <a:xfrm>
            <a:off x="6300192" y="6309320"/>
            <a:ext cx="237626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4344528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Could It Possibly </a:t>
            </a:r>
            <a:r>
              <a:rPr lang="en-GB" dirty="0"/>
              <a:t>G</a:t>
            </a:r>
            <a:r>
              <a:rPr lang="en-GB" dirty="0" smtClean="0"/>
              <a:t>o Wrong?</a:t>
            </a:r>
            <a:endParaRPr lang="en-GB" dirty="0"/>
          </a:p>
        </p:txBody>
      </p:sp>
      <p:sp>
        <p:nvSpPr>
          <p:cNvPr id="3" name="Content Placeholder 2"/>
          <p:cNvSpPr>
            <a:spLocks noGrp="1"/>
          </p:cNvSpPr>
          <p:nvPr>
            <p:ph sz="quarter" idx="1"/>
          </p:nvPr>
        </p:nvSpPr>
        <p:spPr/>
        <p:txBody>
          <a:bodyPr/>
          <a:lstStyle/>
          <a:p>
            <a:r>
              <a:rPr lang="en-GB" altLang="en-US" dirty="0"/>
              <a:t>The Project Manager sits at the top of the project hierarchy and the buck stops with him  when it all goes wrong . Whether he has been negligent or in breach of contract or whether  he has in some way contributed to a problem due to his action or inaction on a matter that was within another consultants appointment. PM’s are frequently being brought in for contribution by other consultants who are defendants in an action</a:t>
            </a:r>
          </a:p>
          <a:p>
            <a:endParaRPr lang="en-GB" dirty="0"/>
          </a:p>
        </p:txBody>
      </p:sp>
      <p:sp>
        <p:nvSpPr>
          <p:cNvPr id="5" name="TextBox 4"/>
          <p:cNvSpPr txBox="1"/>
          <p:nvPr/>
        </p:nvSpPr>
        <p:spPr>
          <a:xfrm>
            <a:off x="6444208" y="6453336"/>
            <a:ext cx="2088232"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37791913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Where Could It Possibly Go Wrong?</a:t>
            </a:r>
          </a:p>
        </p:txBody>
      </p:sp>
      <p:sp>
        <p:nvSpPr>
          <p:cNvPr id="3" name="Content Placeholder 2"/>
          <p:cNvSpPr>
            <a:spLocks noGrp="1"/>
          </p:cNvSpPr>
          <p:nvPr>
            <p:ph sz="quarter" idx="1"/>
          </p:nvPr>
        </p:nvSpPr>
        <p:spPr/>
        <p:txBody>
          <a:bodyPr>
            <a:normAutofit fontScale="92500"/>
          </a:bodyPr>
          <a:lstStyle/>
          <a:p>
            <a:r>
              <a:rPr lang="en-GB" dirty="0" smtClean="0"/>
              <a:t>Examples</a:t>
            </a:r>
          </a:p>
          <a:p>
            <a:pPr lvl="1">
              <a:defRPr/>
            </a:pPr>
            <a:r>
              <a:rPr lang="en-GB" dirty="0"/>
              <a:t>Breach of planning consent – demolition of existing structures in breach of planning consent  in order to bring about a “new build” scheme which would save the VAT that a refurbishment scheme would add to its costs. The PM was trying to go the extra mile for the client but then ended up instructing a demolition that it thought it could retrospectively obtain permission for.</a:t>
            </a:r>
          </a:p>
          <a:p>
            <a:pPr>
              <a:defRPr/>
            </a:pPr>
            <a:endParaRPr lang="en-GB" dirty="0"/>
          </a:p>
          <a:p>
            <a:pPr lvl="1">
              <a:defRPr/>
            </a:pPr>
            <a:r>
              <a:rPr lang="en-GB" dirty="0"/>
              <a:t>The reality was that the  planning authority would not grant  planning and  the scheme was  left with no where to go as it was clearly impossible to undo the demolition</a:t>
            </a:r>
          </a:p>
          <a:p>
            <a:pPr>
              <a:defRPr/>
            </a:pPr>
            <a:endParaRPr lang="en-GB" dirty="0"/>
          </a:p>
          <a:p>
            <a:pPr lvl="1">
              <a:defRPr/>
            </a:pPr>
            <a:r>
              <a:rPr lang="en-GB" dirty="0"/>
              <a:t>The PM was (in my opinion)  negligent although his actions were in an effort to increase the client’s profits.</a:t>
            </a:r>
          </a:p>
        </p:txBody>
      </p:sp>
      <p:sp>
        <p:nvSpPr>
          <p:cNvPr id="5" name="TextBox 4"/>
          <p:cNvSpPr txBox="1"/>
          <p:nvPr/>
        </p:nvSpPr>
        <p:spPr>
          <a:xfrm>
            <a:off x="6300192" y="6309320"/>
            <a:ext cx="237626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24538371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could it possibly go wrong?</a:t>
            </a:r>
            <a:endParaRPr lang="en-GB" dirty="0"/>
          </a:p>
        </p:txBody>
      </p:sp>
      <p:sp>
        <p:nvSpPr>
          <p:cNvPr id="3" name="Content Placeholder 2"/>
          <p:cNvSpPr>
            <a:spLocks noGrp="1"/>
          </p:cNvSpPr>
          <p:nvPr>
            <p:ph sz="quarter" idx="1"/>
          </p:nvPr>
        </p:nvSpPr>
        <p:spPr/>
        <p:txBody>
          <a:bodyPr>
            <a:normAutofit/>
          </a:bodyPr>
          <a:lstStyle/>
          <a:p>
            <a:r>
              <a:rPr lang="en-GB" dirty="0" smtClean="0"/>
              <a:t>Example</a:t>
            </a:r>
          </a:p>
          <a:p>
            <a:pPr lvl="1"/>
            <a:r>
              <a:rPr lang="en-GB" altLang="en-US" dirty="0"/>
              <a:t>Delay and associated loss and expense claim caused by a failure of a geotechnical engineer to make appropriate arrangements for the remediation of  contaminated soil. PM brought in for contribution for his part in failing to secure a “home” for the contaminated material on an adjacent site</a:t>
            </a:r>
            <a:r>
              <a:rPr lang="en-GB" altLang="en-US" dirty="0" smtClean="0"/>
              <a:t>.</a:t>
            </a:r>
          </a:p>
          <a:p>
            <a:pPr lvl="1"/>
            <a:endParaRPr lang="en-GB" altLang="en-US" dirty="0"/>
          </a:p>
          <a:p>
            <a:pPr lvl="1"/>
            <a:r>
              <a:rPr lang="en-GB" altLang="en-US" dirty="0" smtClean="0"/>
              <a:t>Although </a:t>
            </a:r>
            <a:r>
              <a:rPr lang="en-GB" altLang="en-US" dirty="0"/>
              <a:t>main liability with engineer, failure to ensure the Project Execution Plan had been issued setting out the communication strategy, poor advice of the extent and quantum of delays etc left PM exposed to potential small contribution due to the confused nature of communication and clarity on roles and responsibilities .</a:t>
            </a:r>
          </a:p>
          <a:p>
            <a:pPr lvl="1"/>
            <a:endParaRPr lang="en-GB" dirty="0"/>
          </a:p>
        </p:txBody>
      </p:sp>
      <p:sp>
        <p:nvSpPr>
          <p:cNvPr id="5" name="TextBox 4"/>
          <p:cNvSpPr txBox="1"/>
          <p:nvPr/>
        </p:nvSpPr>
        <p:spPr>
          <a:xfrm>
            <a:off x="7164288" y="6474241"/>
            <a:ext cx="1527982" cy="246221"/>
          </a:xfrm>
          <a:prstGeom prst="rect">
            <a:avLst/>
          </a:prstGeom>
          <a:noFill/>
        </p:spPr>
        <p:txBody>
          <a:bodyPr wrap="non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6661432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Example</a:t>
            </a:r>
          </a:p>
          <a:p>
            <a:pPr lvl="1"/>
            <a:r>
              <a:rPr lang="en-GB" altLang="en-US" dirty="0"/>
              <a:t>PM failed to ensure that a design and build contractor had adequate professional indemnity insurance. A dome on the building collapsed  due to design defects</a:t>
            </a:r>
            <a:r>
              <a:rPr lang="en-GB" altLang="en-US" dirty="0" smtClean="0"/>
              <a:t>.</a:t>
            </a:r>
          </a:p>
          <a:p>
            <a:pPr lvl="1"/>
            <a:endParaRPr lang="en-GB" altLang="en-US" dirty="0"/>
          </a:p>
          <a:p>
            <a:pPr lvl="1"/>
            <a:r>
              <a:rPr lang="en-GB" altLang="en-US" dirty="0"/>
              <a:t>It was found that PM had a duty of care to ensure that adequate insurance was in place . If the PM did not have the expertise in this field he should have sought expert advice</a:t>
            </a:r>
          </a:p>
          <a:p>
            <a:pPr lvl="1"/>
            <a:endParaRPr lang="en-GB" dirty="0"/>
          </a:p>
        </p:txBody>
      </p:sp>
      <p:sp>
        <p:nvSpPr>
          <p:cNvPr id="5" name="TextBox 4"/>
          <p:cNvSpPr txBox="1"/>
          <p:nvPr/>
        </p:nvSpPr>
        <p:spPr>
          <a:xfrm>
            <a:off x="6660232" y="6525344"/>
            <a:ext cx="201622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40053852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467544" y="1556792"/>
            <a:ext cx="7467600" cy="4873752"/>
          </a:xfrm>
        </p:spPr>
        <p:txBody>
          <a:bodyPr>
            <a:normAutofit/>
          </a:bodyPr>
          <a:lstStyle/>
          <a:p>
            <a:r>
              <a:rPr lang="en-GB" dirty="0" smtClean="0"/>
              <a:t>Example</a:t>
            </a:r>
          </a:p>
          <a:p>
            <a:pPr lvl="1"/>
            <a:r>
              <a:rPr lang="en-GB" altLang="en-US" dirty="0"/>
              <a:t>PM employed to manage the construction of a new factory. A fire destroyed the factory very quickly  and the PM’s were sued  for failing to advise on the combustible nature of the insulation used</a:t>
            </a:r>
            <a:r>
              <a:rPr lang="en-GB" altLang="en-US" dirty="0" smtClean="0"/>
              <a:t>.</a:t>
            </a:r>
          </a:p>
          <a:p>
            <a:pPr lvl="1"/>
            <a:endParaRPr lang="en-GB" altLang="en-US" dirty="0"/>
          </a:p>
          <a:p>
            <a:pPr lvl="1"/>
            <a:r>
              <a:rPr lang="en-GB" altLang="en-US" dirty="0"/>
              <a:t>The PM’s were found to be in breach of a duty of care to advise the client of the risk, even though the client would not have acted upon the advice. The PM’s appointment included specifying materials</a:t>
            </a:r>
          </a:p>
          <a:p>
            <a:pPr lvl="1"/>
            <a:endParaRPr lang="en-GB" dirty="0"/>
          </a:p>
        </p:txBody>
      </p:sp>
      <p:sp>
        <p:nvSpPr>
          <p:cNvPr id="5" name="TextBox 4"/>
          <p:cNvSpPr txBox="1"/>
          <p:nvPr/>
        </p:nvSpPr>
        <p:spPr>
          <a:xfrm>
            <a:off x="6444208" y="6525344"/>
            <a:ext cx="2304256"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34667626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could possibly go wrong?</a:t>
            </a:r>
            <a:endParaRPr lang="en-GB" dirty="0"/>
          </a:p>
        </p:txBody>
      </p:sp>
      <p:sp>
        <p:nvSpPr>
          <p:cNvPr id="3" name="Content Placeholder 2"/>
          <p:cNvSpPr>
            <a:spLocks noGrp="1"/>
          </p:cNvSpPr>
          <p:nvPr>
            <p:ph sz="quarter" idx="1"/>
          </p:nvPr>
        </p:nvSpPr>
        <p:spPr/>
        <p:txBody>
          <a:bodyPr>
            <a:normAutofit/>
          </a:bodyPr>
          <a:lstStyle/>
          <a:p>
            <a:r>
              <a:rPr lang="en-GB" dirty="0" smtClean="0"/>
              <a:t>Example</a:t>
            </a:r>
          </a:p>
          <a:p>
            <a:pPr lvl="1"/>
            <a:r>
              <a:rPr lang="en-GB" altLang="en-US" dirty="0"/>
              <a:t>PM’s appointed to design and install restaurant </a:t>
            </a:r>
            <a:r>
              <a:rPr lang="en-GB" altLang="en-US" dirty="0" smtClean="0"/>
              <a:t>kitchen </a:t>
            </a:r>
            <a:r>
              <a:rPr lang="en-GB" altLang="en-US" dirty="0"/>
              <a:t>equipment. There was a problem with the spit roaster after opening of the restaurant and there was a fire. The PM’s had a duty to check that the equipment was fire proof and that the manufacturers  recommendations were followed</a:t>
            </a:r>
            <a:r>
              <a:rPr lang="en-GB" altLang="en-US" dirty="0" smtClean="0"/>
              <a:t>.</a:t>
            </a:r>
          </a:p>
          <a:p>
            <a:pPr lvl="1"/>
            <a:endParaRPr lang="en-GB" altLang="en-US" dirty="0"/>
          </a:p>
          <a:p>
            <a:pPr lvl="1"/>
            <a:r>
              <a:rPr lang="en-GB" altLang="en-US" dirty="0"/>
              <a:t>The PM sent a letter  received from the manufacturer to the client  which was ignored but the PM’s were considered on appeal to be liable as they should have been more proactive in assessing the fire risk than merely sending on the manufacturers letter.</a:t>
            </a:r>
          </a:p>
          <a:p>
            <a:pPr lvl="1"/>
            <a:endParaRPr lang="en-GB" dirty="0"/>
          </a:p>
        </p:txBody>
      </p:sp>
      <p:sp>
        <p:nvSpPr>
          <p:cNvPr id="5" name="TextBox 4"/>
          <p:cNvSpPr txBox="1"/>
          <p:nvPr/>
        </p:nvSpPr>
        <p:spPr>
          <a:xfrm>
            <a:off x="6660232" y="6453336"/>
            <a:ext cx="201622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1580783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Areas for Consideration</a:t>
            </a:r>
            <a:endParaRPr lang="en-GB" dirty="0"/>
          </a:p>
        </p:txBody>
      </p:sp>
      <p:sp>
        <p:nvSpPr>
          <p:cNvPr id="3" name="Content Placeholder 2"/>
          <p:cNvSpPr>
            <a:spLocks noGrp="1"/>
          </p:cNvSpPr>
          <p:nvPr>
            <p:ph sz="quarter" idx="1"/>
          </p:nvPr>
        </p:nvSpPr>
        <p:spPr/>
        <p:txBody>
          <a:bodyPr>
            <a:normAutofit fontScale="92500"/>
          </a:bodyPr>
          <a:lstStyle/>
          <a:p>
            <a:r>
              <a:rPr lang="en-GB" altLang="en-US" dirty="0"/>
              <a:t>Ensuring proper commissioning of M&amp;E services with test </a:t>
            </a:r>
            <a:r>
              <a:rPr lang="en-GB" altLang="en-US" dirty="0" smtClean="0"/>
              <a:t>certificates</a:t>
            </a:r>
          </a:p>
          <a:p>
            <a:endParaRPr lang="en-GB" altLang="en-US" dirty="0"/>
          </a:p>
          <a:p>
            <a:r>
              <a:rPr lang="en-GB" altLang="en-US" dirty="0"/>
              <a:t>Arguments between client or tenant and project manager whether Practical Completion properly achieved i.e. Still too many items of outstanding work or </a:t>
            </a:r>
            <a:r>
              <a:rPr lang="en-GB" altLang="en-US" dirty="0" smtClean="0"/>
              <a:t>commissioning</a:t>
            </a:r>
          </a:p>
          <a:p>
            <a:endParaRPr lang="en-GB" altLang="en-US" dirty="0"/>
          </a:p>
          <a:p>
            <a:r>
              <a:rPr lang="en-GB" altLang="en-US" dirty="0"/>
              <a:t>Over certification of monies due to a contractor or failure to deduct the value of works not in accordance with the specification . An issue if the contractor becomes </a:t>
            </a:r>
            <a:r>
              <a:rPr lang="en-GB" altLang="en-US" dirty="0" smtClean="0"/>
              <a:t>insolvent</a:t>
            </a:r>
          </a:p>
          <a:p>
            <a:endParaRPr lang="en-GB" altLang="en-US" dirty="0"/>
          </a:p>
          <a:p>
            <a:r>
              <a:rPr lang="en-GB" altLang="en-US" dirty="0"/>
              <a:t>Failing to properly report on the effects of delays</a:t>
            </a:r>
          </a:p>
        </p:txBody>
      </p:sp>
      <p:sp>
        <p:nvSpPr>
          <p:cNvPr id="5" name="TextBox 4"/>
          <p:cNvSpPr txBox="1"/>
          <p:nvPr/>
        </p:nvSpPr>
        <p:spPr>
          <a:xfrm>
            <a:off x="6732240" y="6453336"/>
            <a:ext cx="1872208"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8374458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Further Areas for Consideration</a:t>
            </a:r>
          </a:p>
        </p:txBody>
      </p:sp>
      <p:sp>
        <p:nvSpPr>
          <p:cNvPr id="3" name="Content Placeholder 2"/>
          <p:cNvSpPr>
            <a:spLocks noGrp="1"/>
          </p:cNvSpPr>
          <p:nvPr>
            <p:ph sz="quarter" idx="1"/>
          </p:nvPr>
        </p:nvSpPr>
        <p:spPr/>
        <p:txBody>
          <a:bodyPr>
            <a:normAutofit fontScale="92500" lnSpcReduction="10000"/>
          </a:bodyPr>
          <a:lstStyle/>
          <a:p>
            <a:r>
              <a:rPr lang="en-GB" altLang="en-US" dirty="0"/>
              <a:t>Failure to properly programme and manage the design </a:t>
            </a:r>
            <a:r>
              <a:rPr lang="en-GB" altLang="en-US" dirty="0" smtClean="0"/>
              <a:t>phase</a:t>
            </a:r>
          </a:p>
          <a:p>
            <a:endParaRPr lang="en-GB" altLang="en-US" dirty="0"/>
          </a:p>
          <a:p>
            <a:r>
              <a:rPr lang="en-GB" altLang="en-US" dirty="0"/>
              <a:t>Failure to ensure performance </a:t>
            </a:r>
            <a:r>
              <a:rPr lang="en-GB" altLang="en-US" dirty="0" smtClean="0"/>
              <a:t>bonds </a:t>
            </a:r>
            <a:r>
              <a:rPr lang="en-GB" altLang="en-US" dirty="0"/>
              <a:t>and warranties in place from sub-contractors with design </a:t>
            </a:r>
            <a:r>
              <a:rPr lang="en-GB" altLang="en-US" dirty="0" smtClean="0"/>
              <a:t>liabilities</a:t>
            </a:r>
          </a:p>
          <a:p>
            <a:endParaRPr lang="en-GB" altLang="en-US" dirty="0"/>
          </a:p>
          <a:p>
            <a:r>
              <a:rPr lang="en-GB" altLang="en-US" dirty="0"/>
              <a:t>With effect from 1</a:t>
            </a:r>
            <a:r>
              <a:rPr lang="en-GB" altLang="en-US" baseline="30000" dirty="0"/>
              <a:t>st</a:t>
            </a:r>
            <a:r>
              <a:rPr lang="en-GB" altLang="en-US" dirty="0"/>
              <a:t> May 2009 the RICS New Rules of Measurement came into force which introduced a clear framework which facilitates a systematic approach to compiling cost estimates and cost plans. It requires that risk management uses specific risk allowances for each risk and not a standard percentage across the board. Failure to use these new rules may leave the QS and PM negligent if costs are not properly controlled</a:t>
            </a:r>
          </a:p>
          <a:p>
            <a:endParaRPr lang="en-GB" dirty="0"/>
          </a:p>
        </p:txBody>
      </p:sp>
      <p:sp>
        <p:nvSpPr>
          <p:cNvPr id="5" name="TextBox 4"/>
          <p:cNvSpPr txBox="1"/>
          <p:nvPr/>
        </p:nvSpPr>
        <p:spPr>
          <a:xfrm>
            <a:off x="6516216" y="6381328"/>
            <a:ext cx="2160240"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41923963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Content Placeholder 2"/>
          <p:cNvSpPr>
            <a:spLocks noGrp="1"/>
          </p:cNvSpPr>
          <p:nvPr>
            <p:ph sz="quarter" idx="1"/>
          </p:nvPr>
        </p:nvSpPr>
        <p:spPr/>
        <p:txBody>
          <a:bodyPr>
            <a:normAutofit/>
          </a:bodyPr>
          <a:lstStyle/>
          <a:p>
            <a:pPr>
              <a:buNone/>
              <a:defRPr/>
            </a:pPr>
            <a:r>
              <a:rPr lang="en-GB" sz="3200" dirty="0"/>
              <a:t>TREVOR DRURY</a:t>
            </a:r>
          </a:p>
          <a:p>
            <a:pPr>
              <a:buNone/>
              <a:defRPr/>
            </a:pPr>
            <a:r>
              <a:rPr lang="en-GB" sz="1500" dirty="0" smtClean="0"/>
              <a:t>MBA</a:t>
            </a:r>
            <a:r>
              <a:rPr lang="en-GB" sz="1500" dirty="0"/>
              <a:t>, PG Dip Project Management, PG Dip </a:t>
            </a:r>
            <a:r>
              <a:rPr lang="en-GB" sz="1500" dirty="0" smtClean="0"/>
              <a:t>Law, FRICS, CIOB, </a:t>
            </a:r>
            <a:r>
              <a:rPr lang="en-GB" sz="1500" dirty="0" err="1" smtClean="0"/>
              <a:t>MCIArb</a:t>
            </a:r>
            <a:r>
              <a:rPr lang="en-GB" sz="1500" dirty="0" smtClean="0"/>
              <a:t> </a:t>
            </a:r>
            <a:endParaRPr lang="en-GB" sz="1500" dirty="0"/>
          </a:p>
          <a:p>
            <a:pPr>
              <a:buNone/>
              <a:defRPr/>
            </a:pPr>
            <a:r>
              <a:rPr lang="en-GB" sz="2000" dirty="0" smtClean="0"/>
              <a:t>Managing Director</a:t>
            </a:r>
            <a:endParaRPr lang="en-GB" sz="2000" dirty="0"/>
          </a:p>
          <a:p>
            <a:pPr>
              <a:buNone/>
              <a:defRPr/>
            </a:pPr>
            <a:r>
              <a:rPr lang="en-GB" sz="2000" dirty="0" err="1" smtClean="0"/>
              <a:t>Morecraft</a:t>
            </a:r>
            <a:r>
              <a:rPr lang="en-GB" sz="2000" dirty="0" smtClean="0"/>
              <a:t> Drury</a:t>
            </a:r>
            <a:endParaRPr lang="en-GB" sz="2000" dirty="0"/>
          </a:p>
          <a:p>
            <a:pPr>
              <a:buNone/>
              <a:defRPr/>
            </a:pPr>
            <a:r>
              <a:rPr lang="en-GB" dirty="0" smtClean="0"/>
              <a:t>0117 313 1515 or 020 7769 6781</a:t>
            </a:r>
            <a:endParaRPr lang="en-GB" dirty="0"/>
          </a:p>
          <a:p>
            <a:pPr>
              <a:buNone/>
              <a:defRPr/>
            </a:pPr>
            <a:r>
              <a:rPr lang="en-GB" dirty="0"/>
              <a:t>07760 </a:t>
            </a:r>
            <a:r>
              <a:rPr lang="en-GB" dirty="0" smtClean="0"/>
              <a:t>294 201</a:t>
            </a:r>
          </a:p>
          <a:p>
            <a:pPr>
              <a:buNone/>
              <a:defRPr/>
            </a:pPr>
            <a:endParaRPr lang="en-GB" dirty="0"/>
          </a:p>
          <a:p>
            <a:pPr>
              <a:buNone/>
              <a:defRPr/>
            </a:pPr>
            <a:r>
              <a:rPr lang="en-GB" sz="3000" dirty="0" smtClean="0"/>
              <a:t>trevor.drury@morecraft-drury.com</a:t>
            </a:r>
            <a:endParaRPr lang="en-GB" sz="3000" dirty="0"/>
          </a:p>
          <a:p>
            <a:pPr>
              <a:buNone/>
              <a:defRPr/>
            </a:pPr>
            <a:r>
              <a:rPr lang="en-GB" sz="3000" dirty="0" smtClean="0"/>
              <a:t>www.morecroft-drury.com</a:t>
            </a:r>
            <a:endParaRPr lang="en-GB" sz="3200" dirty="0"/>
          </a:p>
          <a:p>
            <a:pPr>
              <a:buNone/>
              <a:defRPr/>
            </a:pPr>
            <a:r>
              <a:rPr lang="en-GB" sz="2200" dirty="0" err="1" smtClean="0"/>
              <a:t>Castlemead</a:t>
            </a:r>
            <a:r>
              <a:rPr lang="en-GB" sz="2200" dirty="0"/>
              <a:t>, Lower Castle Street, Bristol, BS1 </a:t>
            </a:r>
            <a:r>
              <a:rPr lang="en-GB" sz="2200" dirty="0" smtClean="0"/>
              <a:t>3AG</a:t>
            </a:r>
          </a:p>
          <a:p>
            <a:pPr>
              <a:buNone/>
              <a:defRPr/>
            </a:pPr>
            <a:r>
              <a:rPr lang="en-GB" sz="2200" dirty="0" smtClean="0"/>
              <a:t>Central Court, 25 Southampton Buildings, London WC2A 1AL</a:t>
            </a:r>
            <a:endParaRPr lang="en-GB" sz="2200" dirty="0"/>
          </a:p>
          <a:p>
            <a:pPr>
              <a:buNone/>
              <a:defRPr/>
            </a:pPr>
            <a:endParaRPr lang="en-GB" sz="3200" dirty="0"/>
          </a:p>
          <a:p>
            <a:endParaRPr lang="en-GB" dirty="0"/>
          </a:p>
        </p:txBody>
      </p:sp>
      <p:sp>
        <p:nvSpPr>
          <p:cNvPr id="5" name="TextBox 4"/>
          <p:cNvSpPr txBox="1"/>
          <p:nvPr/>
        </p:nvSpPr>
        <p:spPr>
          <a:xfrm>
            <a:off x="6660232" y="6525344"/>
            <a:ext cx="1944216" cy="246221"/>
          </a:xfrm>
          <a:prstGeom prst="rect">
            <a:avLst/>
          </a:prstGeom>
          <a:noFill/>
        </p:spPr>
        <p:txBody>
          <a:bodyPr wrap="square" rtlCol="0">
            <a:spAutoFit/>
          </a:bodyPr>
          <a:lstStyle/>
          <a:p>
            <a:r>
              <a:rPr lang="en-GB" sz="1000"/>
              <a:t>© Morecraft Drury 2014</a:t>
            </a:r>
            <a:endParaRPr lang="en-GB" sz="1000" dirty="0" smtClean="0"/>
          </a:p>
        </p:txBody>
      </p:sp>
    </p:spTree>
    <p:extLst>
      <p:ext uri="{BB962C8B-B14F-4D97-AF65-F5344CB8AC3E}">
        <p14:creationId xmlns:p14="http://schemas.microsoft.com/office/powerpoint/2010/main" val="4079736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What is Project Management?</a:t>
            </a:r>
            <a:endParaRPr lang="en-GB" dirty="0"/>
          </a:p>
        </p:txBody>
      </p:sp>
      <p:sp>
        <p:nvSpPr>
          <p:cNvPr id="3" name="Content Placeholder 2"/>
          <p:cNvSpPr>
            <a:spLocks noGrp="1"/>
          </p:cNvSpPr>
          <p:nvPr>
            <p:ph sz="quarter" idx="1"/>
          </p:nvPr>
        </p:nvSpPr>
        <p:spPr/>
        <p:txBody>
          <a:bodyPr>
            <a:normAutofit fontScale="85000" lnSpcReduction="10000"/>
          </a:bodyPr>
          <a:lstStyle/>
          <a:p>
            <a:pPr>
              <a:buClr>
                <a:schemeClr val="accent3"/>
              </a:buClr>
              <a:defRPr/>
            </a:pPr>
            <a:r>
              <a:rPr lang="en-GB" dirty="0"/>
              <a:t>There are a number of services that can be added to the basic project management service this is why it is important to ensure the project management firm has a contract in writing that sets out exactly the service that is to be provided. Invariably this is not  adequately set down or those fulfilling the day to day role do not fully understand their obligations</a:t>
            </a:r>
            <a:r>
              <a:rPr lang="en-GB" dirty="0" smtClean="0"/>
              <a:t>.</a:t>
            </a:r>
          </a:p>
          <a:p>
            <a:pPr marL="0" indent="0">
              <a:buClr>
                <a:schemeClr val="accent3"/>
              </a:buClr>
              <a:buNone/>
              <a:defRPr/>
            </a:pPr>
            <a:endParaRPr lang="en-GB" dirty="0"/>
          </a:p>
          <a:p>
            <a:pPr>
              <a:buClr>
                <a:schemeClr val="accent3"/>
              </a:buClr>
              <a:defRPr/>
            </a:pPr>
            <a:r>
              <a:rPr lang="en-GB" dirty="0"/>
              <a:t>The Chartered Institute of Building has a Code of Practice that lists those services that are suggested plus possible additional duties</a:t>
            </a:r>
            <a:r>
              <a:rPr lang="en-GB" dirty="0" smtClean="0"/>
              <a:t>. RICS also provides guidance in </a:t>
            </a:r>
            <a:r>
              <a:rPr lang="en-GB" i="1" dirty="0" smtClean="0"/>
              <a:t>Appointing a Project Manager.</a:t>
            </a:r>
            <a:endParaRPr lang="en-GB" dirty="0" smtClean="0"/>
          </a:p>
          <a:p>
            <a:pPr marL="0" indent="0">
              <a:buClr>
                <a:schemeClr val="accent3"/>
              </a:buClr>
              <a:buNone/>
              <a:defRPr/>
            </a:pPr>
            <a:endParaRPr lang="en-GB" dirty="0"/>
          </a:p>
          <a:p>
            <a:pPr>
              <a:buClr>
                <a:schemeClr val="accent3"/>
              </a:buClr>
              <a:defRPr/>
            </a:pPr>
            <a:r>
              <a:rPr lang="en-GB" dirty="0"/>
              <a:t>The flexibility of what may or may not be included is part of the problem for project managers and their insurers. The courts have also implied what duties a competent PM should undertake.</a:t>
            </a:r>
          </a:p>
          <a:p>
            <a:pPr marL="0" indent="0">
              <a:buNone/>
            </a:pPr>
            <a:endParaRPr lang="en-GB" dirty="0"/>
          </a:p>
        </p:txBody>
      </p:sp>
      <p:sp>
        <p:nvSpPr>
          <p:cNvPr id="5" name="TextBox 4"/>
          <p:cNvSpPr txBox="1"/>
          <p:nvPr/>
        </p:nvSpPr>
        <p:spPr>
          <a:xfrm>
            <a:off x="6372200" y="6453336"/>
            <a:ext cx="2016224" cy="246221"/>
          </a:xfrm>
          <a:prstGeom prst="rect">
            <a:avLst/>
          </a:prstGeom>
          <a:noFill/>
        </p:spPr>
        <p:txBody>
          <a:bodyPr wrap="square" rtlCol="0">
            <a:spAutoFit/>
          </a:bodyPr>
          <a:lstStyle/>
          <a:p>
            <a:r>
              <a:rPr lang="en-GB" sz="1000" dirty="0"/>
              <a:t>© Morecraft Drury 2014</a:t>
            </a:r>
            <a:endParaRPr lang="en-GB" sz="1000" dirty="0" smtClean="0"/>
          </a:p>
        </p:txBody>
      </p:sp>
    </p:spTree>
    <p:extLst>
      <p:ext uri="{BB962C8B-B14F-4D97-AF65-F5344CB8AC3E}">
        <p14:creationId xmlns:p14="http://schemas.microsoft.com/office/powerpoint/2010/main" val="3004654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 “Appointing a project manager”</a:t>
            </a:r>
            <a:endParaRPr lang="en-GB" dirty="0"/>
          </a:p>
        </p:txBody>
      </p:sp>
      <p:sp>
        <p:nvSpPr>
          <p:cNvPr id="3" name="Content Placeholder 2"/>
          <p:cNvSpPr>
            <a:spLocks noGrp="1"/>
          </p:cNvSpPr>
          <p:nvPr>
            <p:ph sz="quarter" idx="1"/>
          </p:nvPr>
        </p:nvSpPr>
        <p:spPr/>
        <p:txBody>
          <a:bodyPr/>
          <a:lstStyle/>
          <a:p>
            <a:r>
              <a:rPr lang="en-GB" dirty="0" err="1" smtClean="0"/>
              <a:t>Ist</a:t>
            </a:r>
            <a:r>
              <a:rPr lang="en-GB" dirty="0" smtClean="0"/>
              <a:t> Edition April 2013</a:t>
            </a:r>
          </a:p>
          <a:p>
            <a:r>
              <a:rPr lang="en-GB" dirty="0" smtClean="0"/>
              <a:t>This is a Guidance Note as far as a Chartered Surveyor is concerned and is “Recommended Good Practice”</a:t>
            </a:r>
          </a:p>
          <a:p>
            <a:r>
              <a:rPr lang="en-GB" dirty="0" smtClean="0"/>
              <a:t>Members are not required to follow the recommendations but:</a:t>
            </a:r>
          </a:p>
          <a:p>
            <a:pPr>
              <a:buNone/>
            </a:pPr>
            <a:endParaRPr lang="en-GB" dirty="0" smtClean="0"/>
          </a:p>
          <a:p>
            <a:pPr lvl="1"/>
            <a:r>
              <a:rPr lang="en-GB" dirty="0" smtClean="0"/>
              <a:t>“ When an allegation of professional negligence is made against a surveyor, a court or tribunal may take account of the contents of any relevant guidance notes published by RICS in deciding whether or not the member had acted with reasonable competence”</a:t>
            </a:r>
            <a:endParaRPr lang="en-GB" dirty="0"/>
          </a:p>
        </p:txBody>
      </p:sp>
      <p:sp>
        <p:nvSpPr>
          <p:cNvPr id="5" name="TextBox 4"/>
          <p:cNvSpPr txBox="1"/>
          <p:nvPr/>
        </p:nvSpPr>
        <p:spPr>
          <a:xfrm>
            <a:off x="6228184" y="6237312"/>
            <a:ext cx="2448272" cy="246221"/>
          </a:xfrm>
          <a:prstGeom prst="rect">
            <a:avLst/>
          </a:prstGeom>
          <a:noFill/>
        </p:spPr>
        <p:txBody>
          <a:bodyPr wrap="square" rtlCol="0">
            <a:spAutoFit/>
          </a:bodyPr>
          <a:lstStyle/>
          <a:p>
            <a:r>
              <a:rPr lang="en-GB" sz="1000" dirty="0"/>
              <a:t>© Morecraft Drury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lstStyle/>
          <a:p>
            <a:r>
              <a:rPr lang="en-GB" dirty="0" smtClean="0"/>
              <a:t>Definitions:</a:t>
            </a:r>
          </a:p>
          <a:p>
            <a:pPr lvl="1"/>
            <a:r>
              <a:rPr lang="en-GB" dirty="0" smtClean="0"/>
              <a:t>“ a lead role in the development process with the responsibility for driving successful completion of the project and occupying the space between the employer and the building contract, design team, and other consultants employed on the project”</a:t>
            </a:r>
          </a:p>
          <a:p>
            <a:pPr lvl="1">
              <a:buNone/>
            </a:pPr>
            <a:endParaRPr lang="en-GB" dirty="0" smtClean="0"/>
          </a:p>
          <a:p>
            <a:pPr lvl="1"/>
            <a:r>
              <a:rPr lang="en-GB" dirty="0" smtClean="0"/>
              <a:t>The role often includes the management of the design and administration of the various design team appointments.</a:t>
            </a:r>
          </a:p>
          <a:p>
            <a:pPr lvl="2"/>
            <a:r>
              <a:rPr lang="en-GB" dirty="0" smtClean="0"/>
              <a:t>Refer to RICS guidance notes </a:t>
            </a:r>
            <a:r>
              <a:rPr lang="en-GB" i="1" dirty="0" smtClean="0"/>
              <a:t>Managing the design delivery and contract administration.</a:t>
            </a:r>
            <a:endParaRPr lang="en-GB" dirty="0"/>
          </a:p>
        </p:txBody>
      </p:sp>
      <p:sp>
        <p:nvSpPr>
          <p:cNvPr id="5" name="TextBox 4"/>
          <p:cNvSpPr txBox="1"/>
          <p:nvPr/>
        </p:nvSpPr>
        <p:spPr>
          <a:xfrm>
            <a:off x="6588224" y="6525344"/>
            <a:ext cx="1872208" cy="246221"/>
          </a:xfrm>
          <a:prstGeom prst="rect">
            <a:avLst/>
          </a:prstGeom>
          <a:noFill/>
        </p:spPr>
        <p:txBody>
          <a:bodyPr wrap="square" rtlCol="0">
            <a:spAutoFit/>
          </a:bodyPr>
          <a:lstStyle/>
          <a:p>
            <a:r>
              <a:rPr lang="en-GB" sz="1000" dirty="0"/>
              <a:t>© Morecraft Drury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a:xfrm>
            <a:off x="539552" y="1484784"/>
            <a:ext cx="7467600" cy="4873752"/>
          </a:xfrm>
        </p:spPr>
        <p:txBody>
          <a:bodyPr/>
          <a:lstStyle/>
          <a:p>
            <a:r>
              <a:rPr lang="en-GB" dirty="0" smtClean="0"/>
              <a:t>Distinguish between project/construction monitoring and development management although there may be overlaps with the latter</a:t>
            </a:r>
          </a:p>
          <a:p>
            <a:pPr>
              <a:buNone/>
            </a:pPr>
            <a:endParaRPr lang="en-GB" dirty="0" smtClean="0"/>
          </a:p>
          <a:p>
            <a:r>
              <a:rPr lang="en-GB" dirty="0" smtClean="0"/>
              <a:t>BS6079 part 2 definition:</a:t>
            </a:r>
          </a:p>
          <a:p>
            <a:pPr lvl="1"/>
            <a:r>
              <a:rPr lang="en-GB" dirty="0" smtClean="0"/>
              <a:t>“ Planning, monitoring and control of all aspects of a project and the motivation of all those involved in it to achieve the project objectives on time and to the specified cost quality and performance.” </a:t>
            </a:r>
            <a:endParaRPr lang="en-GB" dirty="0"/>
          </a:p>
        </p:txBody>
      </p:sp>
      <p:sp>
        <p:nvSpPr>
          <p:cNvPr id="5" name="TextBox 4"/>
          <p:cNvSpPr txBox="1"/>
          <p:nvPr/>
        </p:nvSpPr>
        <p:spPr>
          <a:xfrm>
            <a:off x="6876256" y="6453336"/>
            <a:ext cx="1800200" cy="246221"/>
          </a:xfrm>
          <a:prstGeom prst="rect">
            <a:avLst/>
          </a:prstGeom>
          <a:noFill/>
        </p:spPr>
        <p:txBody>
          <a:bodyPr wrap="square" rtlCol="0">
            <a:spAutoFit/>
          </a:bodyPr>
          <a:lstStyle/>
          <a:p>
            <a:r>
              <a:rPr lang="en-GB" sz="1000" dirty="0"/>
              <a:t>© Morecraft Drury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normAutofit/>
          </a:bodyPr>
          <a:lstStyle/>
          <a:p>
            <a:pPr>
              <a:buNone/>
            </a:pPr>
            <a:r>
              <a:rPr lang="en-GB" dirty="0" smtClean="0"/>
              <a:t> 	BS ISO 21500 (2012)</a:t>
            </a:r>
          </a:p>
          <a:p>
            <a:pPr lvl="1"/>
            <a:r>
              <a:rPr lang="en-GB" dirty="0" smtClean="0"/>
              <a:t>“ The application of methods, tools, techniques and competences to a project. Project management includes the integration of the various phases of the project life cycle”</a:t>
            </a:r>
          </a:p>
          <a:p>
            <a:pPr lvl="1">
              <a:buNone/>
            </a:pPr>
            <a:endParaRPr lang="en-GB" dirty="0" smtClean="0"/>
          </a:p>
          <a:p>
            <a:pPr lvl="1">
              <a:buNone/>
            </a:pPr>
            <a:r>
              <a:rPr lang="en-GB" dirty="0" smtClean="0"/>
              <a:t>CIOB Code of Practice</a:t>
            </a:r>
          </a:p>
          <a:p>
            <a:pPr lvl="1"/>
            <a:r>
              <a:rPr lang="en-GB" dirty="0" smtClean="0"/>
              <a:t>An established discipline which executively manages the full development process, from the client’s idea to funding, co-ordination and acquirement of planning and statutory controls approval, sustainability, design delivery, through to the selection of procurement of the project team , construction, commissioning, handover, review, to facilities management co-ordination.”</a:t>
            </a:r>
          </a:p>
          <a:p>
            <a:pPr lvl="1">
              <a:buNone/>
            </a:pPr>
            <a:endParaRPr lang="en-GB" dirty="0" smtClean="0"/>
          </a:p>
          <a:p>
            <a:pPr lvl="1"/>
            <a:endParaRPr lang="en-GB" dirty="0" smtClean="0"/>
          </a:p>
        </p:txBody>
      </p:sp>
      <p:sp>
        <p:nvSpPr>
          <p:cNvPr id="5" name="TextBox 4"/>
          <p:cNvSpPr txBox="1"/>
          <p:nvPr/>
        </p:nvSpPr>
        <p:spPr>
          <a:xfrm>
            <a:off x="6660232" y="6453336"/>
            <a:ext cx="1728192" cy="246221"/>
          </a:xfrm>
          <a:prstGeom prst="rect">
            <a:avLst/>
          </a:prstGeom>
          <a:noFill/>
        </p:spPr>
        <p:txBody>
          <a:bodyPr wrap="square" rtlCol="0">
            <a:spAutoFit/>
          </a:bodyPr>
          <a:lstStyle/>
          <a:p>
            <a:r>
              <a:rPr lang="en-GB" sz="1000" dirty="0"/>
              <a:t>© Morecraft Drury 2014</a:t>
            </a:r>
            <a:endParaRPr lang="en-GB" sz="1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Guidance</a:t>
            </a:r>
            <a:endParaRPr lang="en-GB" dirty="0"/>
          </a:p>
        </p:txBody>
      </p:sp>
      <p:sp>
        <p:nvSpPr>
          <p:cNvPr id="3" name="Content Placeholder 2"/>
          <p:cNvSpPr>
            <a:spLocks noGrp="1"/>
          </p:cNvSpPr>
          <p:nvPr>
            <p:ph sz="quarter" idx="1"/>
          </p:nvPr>
        </p:nvSpPr>
        <p:spPr/>
        <p:txBody>
          <a:bodyPr/>
          <a:lstStyle/>
          <a:p>
            <a:r>
              <a:rPr lang="en-GB" dirty="0" smtClean="0"/>
              <a:t>Project Management is concerned with defining what has to be accomplished put simply as:</a:t>
            </a:r>
          </a:p>
          <a:p>
            <a:pPr>
              <a:buNone/>
            </a:pPr>
            <a:endParaRPr lang="en-GB" dirty="0" smtClean="0"/>
          </a:p>
          <a:p>
            <a:pPr lvl="1"/>
            <a:r>
              <a:rPr lang="en-GB" dirty="0" smtClean="0"/>
              <a:t>Planning what needs to be done</a:t>
            </a:r>
          </a:p>
          <a:p>
            <a:pPr lvl="1"/>
            <a:r>
              <a:rPr lang="en-GB" dirty="0" smtClean="0"/>
              <a:t>Implementing the plans</a:t>
            </a:r>
          </a:p>
          <a:p>
            <a:pPr lvl="1"/>
            <a:r>
              <a:rPr lang="en-GB" dirty="0" smtClean="0"/>
              <a:t>Monitoring and controlling the project work</a:t>
            </a:r>
          </a:p>
          <a:p>
            <a:pPr lvl="1"/>
            <a:r>
              <a:rPr lang="en-GB" dirty="0" smtClean="0"/>
              <a:t>Risk management</a:t>
            </a:r>
          </a:p>
          <a:p>
            <a:pPr lvl="1"/>
            <a:endParaRPr lang="en-GB" dirty="0" smtClean="0"/>
          </a:p>
          <a:p>
            <a:pPr lvl="1"/>
            <a:r>
              <a:rPr lang="en-GB" dirty="0" smtClean="0"/>
              <a:t>The required processes should be set out in a Project Execution Plan</a:t>
            </a:r>
          </a:p>
          <a:p>
            <a:pPr lvl="1"/>
            <a:endParaRPr lang="en-GB" dirty="0"/>
          </a:p>
        </p:txBody>
      </p:sp>
      <p:sp>
        <p:nvSpPr>
          <p:cNvPr id="5" name="TextBox 4"/>
          <p:cNvSpPr txBox="1"/>
          <p:nvPr/>
        </p:nvSpPr>
        <p:spPr>
          <a:xfrm>
            <a:off x="6372200" y="6453336"/>
            <a:ext cx="2232248" cy="246221"/>
          </a:xfrm>
          <a:prstGeom prst="rect">
            <a:avLst/>
          </a:prstGeom>
          <a:noFill/>
        </p:spPr>
        <p:txBody>
          <a:bodyPr wrap="square" rtlCol="0">
            <a:spAutoFit/>
          </a:bodyPr>
          <a:lstStyle/>
          <a:p>
            <a:r>
              <a:rPr lang="en-GB" sz="1000" dirty="0"/>
              <a:t>© Morecraft Drury 2014</a:t>
            </a:r>
            <a:endParaRPr lang="en-GB" sz="1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txDef>
      <a:spPr>
        <a:noFill/>
      </a:spPr>
      <a:bodyPr wrap="square" rtlCol="0">
        <a:spAutoFit/>
      </a:bodyPr>
      <a:lstStyle>
        <a:defPPr>
          <a:defRPr sz="10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523</TotalTime>
  <Words>2695</Words>
  <Application>Microsoft Office PowerPoint</Application>
  <PresentationFormat>On-screen Show (4:3)</PresentationFormat>
  <Paragraphs>351</Paragraphs>
  <Slides>39</Slides>
  <Notes>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Theme1</vt:lpstr>
      <vt:lpstr>Project Management the Risks!</vt:lpstr>
      <vt:lpstr>What is Project Management?</vt:lpstr>
      <vt:lpstr>What is Project Management?</vt:lpstr>
      <vt:lpstr>What is Project Management?</vt:lpstr>
      <vt:lpstr>RICS – “Appointing a project manager”</vt:lpstr>
      <vt:lpstr>RICS Guidance</vt:lpstr>
      <vt:lpstr>RICS Guidance</vt:lpstr>
      <vt:lpstr>RICS Guidance</vt:lpstr>
      <vt:lpstr>RICS Guidance</vt:lpstr>
      <vt:lpstr>RICS GUIDANCE</vt:lpstr>
      <vt:lpstr>RICS GUIDANCE</vt:lpstr>
      <vt:lpstr>RICS GUIDANCE</vt:lpstr>
      <vt:lpstr>RICS Guidance</vt:lpstr>
      <vt:lpstr>RICS Guidance</vt:lpstr>
      <vt:lpstr>Typical Project Management Services</vt:lpstr>
      <vt:lpstr>Typical Project Management Services</vt:lpstr>
      <vt:lpstr>Typical Project Management Services</vt:lpstr>
      <vt:lpstr>Typical Project Management Services</vt:lpstr>
      <vt:lpstr>The Stages of Development</vt:lpstr>
      <vt:lpstr>Inception Stage</vt:lpstr>
      <vt:lpstr>Feasibility Stage</vt:lpstr>
      <vt:lpstr>Feasibility Stage</vt:lpstr>
      <vt:lpstr>Strategy Stage</vt:lpstr>
      <vt:lpstr>Strategy Stage</vt:lpstr>
      <vt:lpstr>Strategy Stage</vt:lpstr>
      <vt:lpstr>Pre-Construction Stage</vt:lpstr>
      <vt:lpstr>Construction Stage</vt:lpstr>
      <vt:lpstr>Construction Stage</vt:lpstr>
      <vt:lpstr>Engineering Services Commissioning</vt:lpstr>
      <vt:lpstr>Completion &amp; Handover</vt:lpstr>
      <vt:lpstr>Where Could It Possibly Go Wrong?</vt:lpstr>
      <vt:lpstr>Where Could It Possibly Go Wrong?</vt:lpstr>
      <vt:lpstr>Where could it possibly go wrong?</vt:lpstr>
      <vt:lpstr>PowerPoint Presentation</vt:lpstr>
      <vt:lpstr>PowerPoint Presentation</vt:lpstr>
      <vt:lpstr>What could possibly go wrong?</vt:lpstr>
      <vt:lpstr>Further Areas for Consideration</vt:lpstr>
      <vt:lpstr>Further Areas for Consideration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THE RISKS!</dc:title>
  <dc:creator>Helen</dc:creator>
  <cp:lastModifiedBy>ET 4</cp:lastModifiedBy>
  <cp:revision>73</cp:revision>
  <dcterms:created xsi:type="dcterms:W3CDTF">2014-04-27T13:41:41Z</dcterms:created>
  <dcterms:modified xsi:type="dcterms:W3CDTF">2014-09-16T12:41:03Z</dcterms:modified>
</cp:coreProperties>
</file>